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8" r:id="rId2"/>
    <p:sldId id="260" r:id="rId3"/>
    <p:sldId id="261" r:id="rId4"/>
    <p:sldId id="257" r:id="rId5"/>
    <p:sldId id="259" r:id="rId6"/>
    <p:sldId id="262" r:id="rId7"/>
    <p:sldId id="263" r:id="rId8"/>
    <p:sldId id="264" r:id="rId9"/>
    <p:sldId id="265" r:id="rId10"/>
    <p:sldId id="267" r:id="rId11"/>
    <p:sldId id="268" r:id="rId12"/>
    <p:sldId id="269" r:id="rId13"/>
    <p:sldId id="270" r:id="rId14"/>
    <p:sldId id="273" r:id="rId15"/>
    <p:sldId id="272" r:id="rId16"/>
    <p:sldId id="274" r:id="rId17"/>
    <p:sldId id="275" r:id="rId18"/>
    <p:sldId id="276" r:id="rId19"/>
    <p:sldId id="277" r:id="rId20"/>
    <p:sldId id="278" r:id="rId21"/>
    <p:sldId id="280" r:id="rId22"/>
    <p:sldId id="281" r:id="rId23"/>
    <p:sldId id="282" r:id="rId24"/>
    <p:sldId id="283" r:id="rId25"/>
    <p:sldId id="285" r:id="rId26"/>
    <p:sldId id="286" r:id="rId27"/>
    <p:sldId id="28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5" d="100"/>
          <a:sy n="95" d="100"/>
        </p:scale>
        <p:origin x="2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909699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95688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6241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916453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61924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788848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99980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461537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719142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847658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03AE73-9AC7-4C37-86DF-5D3408FEA1C0}" type="datetimeFigureOut">
              <a:rPr lang="en-CA" smtClean="0"/>
              <a:t>2023-11-23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58716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03AE73-9AC7-4C37-86DF-5D3408FEA1C0}" type="datetimeFigureOut">
              <a:rPr lang="en-CA" smtClean="0"/>
              <a:t>2023-11-23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26237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03AE73-9AC7-4C37-86DF-5D3408FEA1C0}" type="datetimeFigureOut">
              <a:rPr lang="en-CA" smtClean="0"/>
              <a:t>2023-11-23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005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03AE73-9AC7-4C37-86DF-5D3408FEA1C0}" type="datetimeFigureOut">
              <a:rPr lang="en-CA" smtClean="0"/>
              <a:t>2023-11-23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167350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03AE73-9AC7-4C37-86DF-5D3408FEA1C0}" type="datetimeFigureOut">
              <a:rPr lang="en-CA" smtClean="0"/>
              <a:t>2023-11-23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6055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03AE73-9AC7-4C37-86DF-5D3408FEA1C0}" type="datetimeFigureOut">
              <a:rPr lang="en-CA" smtClean="0"/>
              <a:t>2023-11-23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531002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303AE73-9AC7-4C37-86DF-5D3408FEA1C0}" type="datetimeFigureOut">
              <a:rPr lang="en-CA" smtClean="0"/>
              <a:t>2023-11-23</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CCA0E50-24DB-4214-94B0-F42E88AEB310}" type="slidenum">
              <a:rPr lang="en-CA" smtClean="0"/>
              <a:t>‹#›</a:t>
            </a:fld>
            <a:endParaRPr lang="en-CA"/>
          </a:p>
        </p:txBody>
      </p:sp>
    </p:spTree>
    <p:extLst>
      <p:ext uri="{BB962C8B-B14F-4D97-AF65-F5344CB8AC3E}">
        <p14:creationId xmlns:p14="http://schemas.microsoft.com/office/powerpoint/2010/main" val="312100209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ublic.tableau.com/app/profile/clarajean.lugenge/viz/Project4Dashboard_17007012301040/Dashboard1" TargetMode="External"/><Relationship Id="rId2" Type="http://schemas.openxmlformats.org/officeDocument/2006/relationships/hyperlink" Target="https://public.tableau.com/app/profile/bilal.ismail/viz/projecct_4_dashboard/Dashboard2?publish=yes"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s://public.tableau.com/app/profile/carson.moore6176/viz/Project4Group3-CMTableau/BestFeatures?publish=ye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paultimothymooney/zillow-house-price-data" TargetMode="External"/><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hyperlink" Target="https://www.kaggle.com/blitzr/movehub-city-rankings" TargetMode="External"/><Relationship Id="rId4" Type="http://schemas.openxmlformats.org/officeDocument/2006/relationships/hyperlink" Target="https://www.census.gov/data/tables/time-series/demo/popest/2010s-total-cities-and-town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90E6-3DC6-003E-092C-3F772AE812EF}"/>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nSpc>
                <a:spcPct val="90000"/>
              </a:lnSpc>
            </a:pPr>
            <a:r>
              <a:rPr lang="en-US" sz="2300" dirty="0"/>
              <a:t>UNIVERSITY OF TORONTO</a:t>
            </a:r>
            <a:br>
              <a:rPr lang="en-US" sz="2300" dirty="0"/>
            </a:br>
            <a:r>
              <a:rPr lang="en-US" sz="2000" dirty="0"/>
              <a:t>DATA ANALYTICS BOOTCAMP</a:t>
            </a:r>
            <a:endParaRPr lang="en-US" sz="2300" dirty="0"/>
          </a:p>
        </p:txBody>
      </p:sp>
      <p:sp>
        <p:nvSpPr>
          <p:cNvPr id="34" name="TextBox 33">
            <a:extLst>
              <a:ext uri="{FF2B5EF4-FFF2-40B4-BE49-F238E27FC236}">
                <a16:creationId xmlns:a16="http://schemas.microsoft.com/office/drawing/2014/main" id="{4BE767AB-DA4A-5FEB-0502-A47DF453DA64}"/>
              </a:ext>
            </a:extLst>
          </p:cNvPr>
          <p:cNvSpPr txBox="1"/>
          <p:nvPr/>
        </p:nvSpPr>
        <p:spPr>
          <a:xfrm>
            <a:off x="5209563" y="2160589"/>
            <a:ext cx="406443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Final Project:</a:t>
            </a:r>
          </a:p>
          <a:p>
            <a:pPr>
              <a:spcBef>
                <a:spcPts val="1000"/>
              </a:spcBef>
              <a:buClr>
                <a:schemeClr val="accent1"/>
              </a:buClr>
              <a:buSzPct val="80000"/>
              <a:buFont typeface="Wingdings 3" charset="2"/>
              <a:buChar char=""/>
            </a:pPr>
            <a:r>
              <a:rPr lang="en-US">
                <a:solidFill>
                  <a:schemeClr val="tx1">
                    <a:lumMod val="75000"/>
                    <a:lumOff val="25000"/>
                  </a:schemeClr>
                </a:solidFill>
              </a:rPr>
              <a:t>HOUSING PRICE PREDICTION IN TEXAS</a:t>
            </a:r>
          </a:p>
        </p:txBody>
      </p:sp>
      <p:pic>
        <p:nvPicPr>
          <p:cNvPr id="49" name="Picture 48" descr="Illuminated San Francisco City Hall">
            <a:extLst>
              <a:ext uri="{FF2B5EF4-FFF2-40B4-BE49-F238E27FC236}">
                <a16:creationId xmlns:a16="http://schemas.microsoft.com/office/drawing/2014/main" id="{01E4B643-6F8D-1AF8-2FB5-220489218CBB}"/>
              </a:ext>
            </a:extLst>
          </p:cNvPr>
          <p:cNvPicPr>
            <a:picLocks noChangeAspect="1"/>
          </p:cNvPicPr>
          <p:nvPr/>
        </p:nvPicPr>
        <p:blipFill rotWithShape="1">
          <a:blip r:embed="rId2"/>
          <a:srcRect l="19458" r="2803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3598514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6B2635C-6092-0A7F-1557-E07B1300FE53}"/>
              </a:ext>
            </a:extLst>
          </p:cNvPr>
          <p:cNvPicPr>
            <a:picLocks noChangeAspect="1"/>
          </p:cNvPicPr>
          <p:nvPr/>
        </p:nvPicPr>
        <p:blipFill rotWithShape="1">
          <a:blip r:embed="rId2"/>
          <a:srcRect t="1121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08E84340-00A2-3464-9B37-A68B823AC5F0}"/>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DATABASE</a:t>
            </a:r>
          </a:p>
        </p:txBody>
      </p:sp>
    </p:spTree>
    <p:extLst>
      <p:ext uri="{BB962C8B-B14F-4D97-AF65-F5344CB8AC3E}">
        <p14:creationId xmlns:p14="http://schemas.microsoft.com/office/powerpoint/2010/main" val="273253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0755-D89C-0A2B-EA48-4AFD9678497D}"/>
              </a:ext>
            </a:extLst>
          </p:cNvPr>
          <p:cNvSpPr>
            <a:spLocks noGrp="1"/>
          </p:cNvSpPr>
          <p:nvPr>
            <p:ph type="title"/>
          </p:nvPr>
        </p:nvSpPr>
        <p:spPr>
          <a:xfrm>
            <a:off x="534955" y="2768082"/>
            <a:ext cx="4590661" cy="1256522"/>
          </a:xfrm>
        </p:spPr>
        <p:txBody>
          <a:bodyPr vert="horz" lIns="91440" tIns="45720" rIns="91440" bIns="45720" rtlCol="0" anchor="b">
            <a:normAutofit/>
          </a:bodyPr>
          <a:lstStyle/>
          <a:p>
            <a:r>
              <a:rPr lang="en-US" sz="3200" dirty="0"/>
              <a:t>DATABASE PROCESS</a:t>
            </a:r>
          </a:p>
        </p:txBody>
      </p:sp>
      <p:pic>
        <p:nvPicPr>
          <p:cNvPr id="4" name="Content Placeholder 14" descr="A screenshot of a computer&#10;&#10;Description automatically generated">
            <a:extLst>
              <a:ext uri="{FF2B5EF4-FFF2-40B4-BE49-F238E27FC236}">
                <a16:creationId xmlns:a16="http://schemas.microsoft.com/office/drawing/2014/main" id="{2295C895-F749-80F2-C77B-0127360624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87" r="3" b="38803"/>
          <a:stretch/>
        </p:blipFill>
        <p:spPr>
          <a:xfrm>
            <a:off x="7497330" y="10"/>
            <a:ext cx="4694666" cy="2285990"/>
          </a:xfrm>
          <a:prstGeom prst="rect">
            <a:avLst/>
          </a:prstGeom>
        </p:spPr>
      </p:pic>
      <p:pic>
        <p:nvPicPr>
          <p:cNvPr id="6" name="Google Shape;273;ga479f66027_0_1">
            <a:extLst>
              <a:ext uri="{FF2B5EF4-FFF2-40B4-BE49-F238E27FC236}">
                <a16:creationId xmlns:a16="http://schemas.microsoft.com/office/drawing/2014/main" id="{133E9A00-4E58-8F2D-604D-0E7C91E3B4D1}"/>
              </a:ext>
            </a:extLst>
          </p:cNvPr>
          <p:cNvPicPr preferRelativeResize="0"/>
          <p:nvPr/>
        </p:nvPicPr>
        <p:blipFill rotWithShape="1">
          <a:blip r:embed="rId3"/>
          <a:srcRect l="4501" r="2375"/>
          <a:stretch/>
        </p:blipFill>
        <p:spPr>
          <a:xfrm>
            <a:off x="7501131" y="2286000"/>
            <a:ext cx="4694665" cy="2286000"/>
          </a:xfrm>
          <a:prstGeom prst="rect">
            <a:avLst/>
          </a:prstGeom>
          <a:noFill/>
        </p:spPr>
      </p:pic>
      <p:pic>
        <p:nvPicPr>
          <p:cNvPr id="7" name="Google Shape;274;ga479f66027_0_1">
            <a:extLst>
              <a:ext uri="{FF2B5EF4-FFF2-40B4-BE49-F238E27FC236}">
                <a16:creationId xmlns:a16="http://schemas.microsoft.com/office/drawing/2014/main" id="{EF3604F5-B94F-9B0A-AB55-5DA452D6F8DC}"/>
              </a:ext>
            </a:extLst>
          </p:cNvPr>
          <p:cNvPicPr preferRelativeResize="0"/>
          <p:nvPr/>
        </p:nvPicPr>
        <p:blipFill rotWithShape="1">
          <a:blip r:embed="rId4"/>
          <a:srcRect t="11037" r="3" b="2233"/>
          <a:stretch/>
        </p:blipFill>
        <p:spPr>
          <a:xfrm>
            <a:off x="7501128" y="4572000"/>
            <a:ext cx="4690872" cy="2286000"/>
          </a:xfrm>
          <a:prstGeom prst="rect">
            <a:avLst/>
          </a:prstGeom>
          <a:noFill/>
        </p:spPr>
      </p:pic>
    </p:spTree>
    <p:extLst>
      <p:ext uri="{BB962C8B-B14F-4D97-AF65-F5344CB8AC3E}">
        <p14:creationId xmlns:p14="http://schemas.microsoft.com/office/powerpoint/2010/main" val="21203528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pic>
        <p:nvPicPr>
          <p:cNvPr id="5" name="Content Placeholder 4" descr="Abstract background of data">
            <a:extLst>
              <a:ext uri="{FF2B5EF4-FFF2-40B4-BE49-F238E27FC236}">
                <a16:creationId xmlns:a16="http://schemas.microsoft.com/office/drawing/2014/main" id="{0C80B0CD-61E1-AA1D-D5D0-9ACC4933CC30}"/>
              </a:ext>
            </a:extLst>
          </p:cNvPr>
          <p:cNvPicPr>
            <a:picLocks noGrp="1" noChangeAspect="1"/>
          </p:cNvPicPr>
          <p:nvPr>
            <p:ph idx="1"/>
          </p:nvPr>
        </p:nvPicPr>
        <p:blipFill rotWithShape="1">
          <a:blip r:embed="rId2"/>
          <a:srcRect l="9091" t="2476" b="6615"/>
          <a:stretch/>
        </p:blipFill>
        <p:spPr>
          <a:xfrm>
            <a:off x="1" y="10"/>
            <a:ext cx="12191999" cy="6857990"/>
          </a:xfrm>
          <a:prstGeom prst="rect">
            <a:avLst/>
          </a:prstGeom>
        </p:spPr>
      </p:pic>
      <p:sp>
        <p:nvSpPr>
          <p:cNvPr id="22" name="Isosceles Triangle 21">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Parallelogram 23">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2"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4" name="Isosceles Triangle 33">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C5FD8E6C-5270-D2B6-9ACA-E85C96C2D9D1}"/>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MACHINE LEARNING</a:t>
            </a:r>
          </a:p>
        </p:txBody>
      </p:sp>
      <p:sp>
        <p:nvSpPr>
          <p:cNvPr id="36"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8"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0"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2" name="Isosceles Triangle 41">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4038939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37D6-B0C4-326B-1527-CF776676CD5D}"/>
              </a:ext>
            </a:extLst>
          </p:cNvPr>
          <p:cNvSpPr>
            <a:spLocks noGrp="1"/>
          </p:cNvSpPr>
          <p:nvPr>
            <p:ph type="title"/>
          </p:nvPr>
        </p:nvSpPr>
        <p:spPr>
          <a:xfrm>
            <a:off x="5519451" y="419894"/>
            <a:ext cx="5787314" cy="1320800"/>
          </a:xfrm>
        </p:spPr>
        <p:txBody>
          <a:bodyPr>
            <a:normAutofit/>
          </a:bodyPr>
          <a:lstStyle/>
          <a:p>
            <a:r>
              <a:rPr lang="en-US" sz="3300" dirty="0"/>
              <a:t>PRELIMINARY DATA PREPROCESSING</a:t>
            </a:r>
            <a:endParaRPr lang="en-CA" sz="3300" dirty="0"/>
          </a:p>
        </p:txBody>
      </p:sp>
      <p:sp>
        <p:nvSpPr>
          <p:cNvPr id="3" name="Content Placeholder 2">
            <a:extLst>
              <a:ext uri="{FF2B5EF4-FFF2-40B4-BE49-F238E27FC236}">
                <a16:creationId xmlns:a16="http://schemas.microsoft.com/office/drawing/2014/main" id="{E7CD2F62-9ED3-892C-40EB-865CB3D2D2ED}"/>
              </a:ext>
            </a:extLst>
          </p:cNvPr>
          <p:cNvSpPr>
            <a:spLocks noGrp="1"/>
          </p:cNvSpPr>
          <p:nvPr>
            <p:ph idx="1"/>
          </p:nvPr>
        </p:nvSpPr>
        <p:spPr>
          <a:xfrm>
            <a:off x="5209563" y="2160589"/>
            <a:ext cx="4064439" cy="3880773"/>
          </a:xfrm>
        </p:spPr>
        <p:txBody>
          <a:bodyPr>
            <a:normAutofit/>
          </a:bodyPr>
          <a:lstStyle/>
          <a:p>
            <a:r>
              <a:rPr lang="en-US" dirty="0"/>
              <a:t>Check data types for all columns in all housing prices dataset</a:t>
            </a:r>
          </a:p>
          <a:p>
            <a:endParaRPr lang="en-US" dirty="0"/>
          </a:p>
          <a:p>
            <a:r>
              <a:rPr lang="en-US" dirty="0"/>
              <a:t>Data set included zip code, population, average bedroom number, average bathroom numbers, average living space, average land space, average year build, prices with the steps of month from 2015 to 2023. </a:t>
            </a:r>
            <a:endParaRPr lang="en-CA" dirty="0"/>
          </a:p>
        </p:txBody>
      </p:sp>
      <p:pic>
        <p:nvPicPr>
          <p:cNvPr id="5" name="Picture 4" descr="Navigational compass on a blue background">
            <a:extLst>
              <a:ext uri="{FF2B5EF4-FFF2-40B4-BE49-F238E27FC236}">
                <a16:creationId xmlns:a16="http://schemas.microsoft.com/office/drawing/2014/main" id="{EE2D3762-5286-6013-CB75-236E6B086F2F}"/>
              </a:ext>
            </a:extLst>
          </p:cNvPr>
          <p:cNvPicPr>
            <a:picLocks noChangeAspect="1"/>
          </p:cNvPicPr>
          <p:nvPr/>
        </p:nvPicPr>
        <p:blipFill rotWithShape="1">
          <a:blip r:embed="rId2"/>
          <a:srcRect l="38737" r="7180"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Rectangle 1">
            <a:extLst>
              <a:ext uri="{FF2B5EF4-FFF2-40B4-BE49-F238E27FC236}">
                <a16:creationId xmlns:a16="http://schemas.microsoft.com/office/drawing/2014/main" id="{2961A1A2-6A4A-F072-ECF7-C5EACA70A63B}"/>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'zipcode', 'latitude', 'longitude', 'state', 'population', 'bedroom_number', 'bathroom_number', 'living_space', 'land_space', 'year_built', '2015', '2016', '2017', '2018', '2019', '2020', '2021', '2022', '2023', 'net_income', '2024'</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Google Shape;303;ga0b92bb7ca_0_286">
            <a:extLst>
              <a:ext uri="{FF2B5EF4-FFF2-40B4-BE49-F238E27FC236}">
                <a16:creationId xmlns:a16="http://schemas.microsoft.com/office/drawing/2014/main" id="{0E103218-CB51-3517-E6AC-E7E92E381144}"/>
              </a:ext>
            </a:extLst>
          </p:cNvPr>
          <p:cNvSpPr/>
          <p:nvPr/>
        </p:nvSpPr>
        <p:spPr>
          <a:xfrm>
            <a:off x="8726548" y="2737799"/>
            <a:ext cx="691200" cy="6912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1715573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834A-750C-841C-A05C-9CE9A4F4B709}"/>
              </a:ext>
            </a:extLst>
          </p:cNvPr>
          <p:cNvSpPr>
            <a:spLocks noGrp="1"/>
          </p:cNvSpPr>
          <p:nvPr>
            <p:ph type="title"/>
          </p:nvPr>
        </p:nvSpPr>
        <p:spPr>
          <a:xfrm>
            <a:off x="5536734" y="609600"/>
            <a:ext cx="3737268" cy="1320800"/>
          </a:xfrm>
        </p:spPr>
        <p:txBody>
          <a:bodyPr>
            <a:normAutofit/>
          </a:bodyPr>
          <a:lstStyle/>
          <a:p>
            <a:pPr>
              <a:lnSpc>
                <a:spcPct val="90000"/>
              </a:lnSpc>
            </a:pPr>
            <a:r>
              <a:rPr lang="en-US" sz="2800" dirty="0"/>
              <a:t>PRELIMINARY FEATURE ENGINEERING &amp; SELECTION </a:t>
            </a:r>
            <a:endParaRPr lang="en-CA" sz="2800" dirty="0"/>
          </a:p>
        </p:txBody>
      </p:sp>
      <p:sp>
        <p:nvSpPr>
          <p:cNvPr id="3" name="Content Placeholder 2">
            <a:extLst>
              <a:ext uri="{FF2B5EF4-FFF2-40B4-BE49-F238E27FC236}">
                <a16:creationId xmlns:a16="http://schemas.microsoft.com/office/drawing/2014/main" id="{F280A11D-103B-814D-303F-EA9C3A43D357}"/>
              </a:ext>
            </a:extLst>
          </p:cNvPr>
          <p:cNvSpPr>
            <a:spLocks noGrp="1"/>
          </p:cNvSpPr>
          <p:nvPr>
            <p:ph idx="1"/>
          </p:nvPr>
        </p:nvSpPr>
        <p:spPr>
          <a:xfrm>
            <a:off x="5209563" y="2160589"/>
            <a:ext cx="4064439" cy="3880773"/>
          </a:xfrm>
        </p:spPr>
        <p:txBody>
          <a:bodyPr>
            <a:normAutofit/>
          </a:bodyPr>
          <a:lstStyle/>
          <a:p>
            <a:r>
              <a:rPr lang="en-US" b="0" i="0" dirty="0">
                <a:solidFill>
                  <a:schemeClr val="tx1"/>
                </a:solidFill>
                <a:effectLst/>
                <a:latin typeface="Söhne"/>
              </a:rPr>
              <a:t>We have identified several features that could potentially be relevant for a machine learning prediction task related to real estate or property-related analysis. </a:t>
            </a:r>
          </a:p>
          <a:p>
            <a:r>
              <a:rPr lang="en-US" b="0" i="0" dirty="0">
                <a:solidFill>
                  <a:schemeClr val="tx1"/>
                </a:solidFill>
                <a:effectLst/>
                <a:latin typeface="Söhne"/>
              </a:rPr>
              <a:t>Each of these features provides different types of information that can be useful for making predictions or gaining insights. </a:t>
            </a:r>
            <a:endParaRPr lang="en-CA" dirty="0">
              <a:solidFill>
                <a:schemeClr val="tx1"/>
              </a:solidFill>
            </a:endParaRPr>
          </a:p>
        </p:txBody>
      </p:sp>
      <p:pic>
        <p:nvPicPr>
          <p:cNvPr id="5" name="Picture 4" descr="Three arrows on bullseye">
            <a:extLst>
              <a:ext uri="{FF2B5EF4-FFF2-40B4-BE49-F238E27FC236}">
                <a16:creationId xmlns:a16="http://schemas.microsoft.com/office/drawing/2014/main" id="{E80EB03E-5ED9-562A-948E-FF14AB6C112A}"/>
              </a:ext>
            </a:extLst>
          </p:cNvPr>
          <p:cNvPicPr>
            <a:picLocks noChangeAspect="1"/>
          </p:cNvPicPr>
          <p:nvPr/>
        </p:nvPicPr>
        <p:blipFill rotWithShape="1">
          <a:blip r:embed="rId2"/>
          <a:srcRect l="7563" r="4091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16852609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CA1D-4525-AAC4-2D38-5DB6EBD7A0D7}"/>
              </a:ext>
            </a:extLst>
          </p:cNvPr>
          <p:cNvSpPr>
            <a:spLocks noGrp="1"/>
          </p:cNvSpPr>
          <p:nvPr>
            <p:ph type="title"/>
          </p:nvPr>
        </p:nvSpPr>
        <p:spPr>
          <a:xfrm>
            <a:off x="5536734" y="609600"/>
            <a:ext cx="3737268" cy="734351"/>
          </a:xfrm>
        </p:spPr>
        <p:txBody>
          <a:bodyPr>
            <a:normAutofit/>
          </a:bodyPr>
          <a:lstStyle/>
          <a:p>
            <a:r>
              <a:rPr lang="en-US" dirty="0"/>
              <a:t>Features</a:t>
            </a:r>
            <a:endParaRPr lang="en-CA" dirty="0"/>
          </a:p>
        </p:txBody>
      </p:sp>
      <p:sp>
        <p:nvSpPr>
          <p:cNvPr id="3" name="Content Placeholder 2">
            <a:extLst>
              <a:ext uri="{FF2B5EF4-FFF2-40B4-BE49-F238E27FC236}">
                <a16:creationId xmlns:a16="http://schemas.microsoft.com/office/drawing/2014/main" id="{64BD7B08-24FB-DFDF-C869-8EEB9F451D98}"/>
              </a:ext>
            </a:extLst>
          </p:cNvPr>
          <p:cNvSpPr>
            <a:spLocks noGrp="1"/>
          </p:cNvSpPr>
          <p:nvPr>
            <p:ph idx="1"/>
          </p:nvPr>
        </p:nvSpPr>
        <p:spPr>
          <a:xfrm>
            <a:off x="5211638" y="1566197"/>
            <a:ext cx="2807386" cy="5161352"/>
          </a:xfrm>
        </p:spPr>
        <p:txBody>
          <a:bodyPr>
            <a:normAutofit/>
          </a:bodyPr>
          <a:lstStyle/>
          <a:p>
            <a:pPr algn="l">
              <a:buFont typeface="+mj-lt"/>
              <a:buAutoNum type="arabicPeriod"/>
            </a:pPr>
            <a:r>
              <a:rPr lang="en-US" b="1" i="0" dirty="0">
                <a:effectLst/>
                <a:latin typeface="Söhne"/>
              </a:rPr>
              <a:t>Zip Codes </a:t>
            </a:r>
            <a:r>
              <a:rPr lang="en-US" b="1" dirty="0">
                <a:latin typeface="Söhne"/>
              </a:rPr>
              <a:t>for cities in </a:t>
            </a:r>
            <a:r>
              <a:rPr lang="en-US" b="1" i="0" dirty="0">
                <a:effectLst/>
                <a:latin typeface="Söhne"/>
              </a:rPr>
              <a:t>Texas</a:t>
            </a:r>
            <a:endParaRPr lang="en-US" b="0" i="0" dirty="0">
              <a:effectLst/>
              <a:latin typeface="Söhne"/>
            </a:endParaRPr>
          </a:p>
          <a:p>
            <a:pPr algn="l">
              <a:buFont typeface="+mj-lt"/>
              <a:buAutoNum type="arabicPeriod"/>
            </a:pPr>
            <a:r>
              <a:rPr lang="en-US" b="1" i="0" dirty="0">
                <a:effectLst/>
                <a:latin typeface="Söhne"/>
              </a:rPr>
              <a:t>Population for each Zip Code</a:t>
            </a:r>
            <a:endParaRPr lang="en-US" b="0" i="0" dirty="0">
              <a:effectLst/>
              <a:latin typeface="Söhne"/>
            </a:endParaRPr>
          </a:p>
          <a:p>
            <a:pPr algn="l">
              <a:buFont typeface="+mj-lt"/>
              <a:buAutoNum type="arabicPeriod"/>
            </a:pPr>
            <a:r>
              <a:rPr lang="en-US" b="1" i="0" dirty="0">
                <a:effectLst/>
                <a:latin typeface="Söhne"/>
              </a:rPr>
              <a:t>Average Income</a:t>
            </a:r>
            <a:endParaRPr lang="en-US" b="0" i="0" dirty="0">
              <a:effectLst/>
              <a:latin typeface="Söhne"/>
            </a:endParaRPr>
          </a:p>
          <a:p>
            <a:pPr algn="l">
              <a:buFont typeface="+mj-lt"/>
              <a:buAutoNum type="arabicPeriod"/>
            </a:pPr>
            <a:r>
              <a:rPr lang="en-US" b="1" i="0" dirty="0">
                <a:effectLst/>
                <a:latin typeface="Söhne"/>
              </a:rPr>
              <a:t>Average Bedroom Number</a:t>
            </a:r>
            <a:endParaRPr lang="en-US" b="1" dirty="0">
              <a:latin typeface="Söhne"/>
            </a:endParaRPr>
          </a:p>
          <a:p>
            <a:pPr algn="l">
              <a:buFont typeface="+mj-lt"/>
              <a:buAutoNum type="arabicPeriod"/>
            </a:pPr>
            <a:r>
              <a:rPr lang="en-US" sz="1800" b="1" i="0" dirty="0">
                <a:effectLst/>
                <a:latin typeface="Söhne"/>
              </a:rPr>
              <a:t>Average Bathroom Number</a:t>
            </a:r>
          </a:p>
          <a:p>
            <a:pPr algn="l">
              <a:buFont typeface="+mj-lt"/>
              <a:buAutoNum type="arabicPeriod"/>
            </a:pPr>
            <a:r>
              <a:rPr lang="en-US" sz="1800" b="1" i="0" dirty="0">
                <a:effectLst/>
                <a:latin typeface="Söhne"/>
              </a:rPr>
              <a:t>Average Living Space</a:t>
            </a:r>
            <a:endParaRPr lang="en-US" b="1" dirty="0">
              <a:latin typeface="Söhne"/>
            </a:endParaRPr>
          </a:p>
          <a:p>
            <a:pPr algn="l">
              <a:buFont typeface="+mj-lt"/>
              <a:buAutoNum type="arabicPeriod"/>
            </a:pPr>
            <a:r>
              <a:rPr lang="en-US" sz="1800" b="1" i="0" dirty="0">
                <a:effectLst/>
                <a:latin typeface="Söhne"/>
              </a:rPr>
              <a:t>Average Land Space</a:t>
            </a:r>
          </a:p>
          <a:p>
            <a:pPr algn="l">
              <a:buFont typeface="+mj-lt"/>
              <a:buAutoNum type="arabicPeriod"/>
            </a:pPr>
            <a:r>
              <a:rPr lang="en-US" sz="1800" b="1" i="0" dirty="0">
                <a:effectLst/>
                <a:latin typeface="Söhne"/>
              </a:rPr>
              <a:t>Average Year Built</a:t>
            </a:r>
          </a:p>
          <a:p>
            <a:pPr algn="l">
              <a:buFont typeface="+mj-lt"/>
              <a:buAutoNum type="arabicPeriod"/>
            </a:pPr>
            <a:r>
              <a:rPr lang="en-US" sz="1800" b="1" i="0" dirty="0">
                <a:effectLst/>
                <a:latin typeface="Söhne"/>
              </a:rPr>
              <a:t>Average Prices from 2015 to 2023</a:t>
            </a:r>
            <a:endParaRPr lang="en-US" sz="1800" b="0" i="0" dirty="0">
              <a:effectLst/>
              <a:latin typeface="Söhne"/>
            </a:endParaRPr>
          </a:p>
          <a:p>
            <a:pPr algn="l">
              <a:buFont typeface="+mj-lt"/>
              <a:buAutoNum type="arabicPeriod"/>
            </a:pPr>
            <a:endParaRPr lang="en-US" b="0" i="0" dirty="0">
              <a:effectLst/>
              <a:latin typeface="Söhne"/>
            </a:endParaRPr>
          </a:p>
          <a:p>
            <a:endParaRPr lang="en-CA" dirty="0"/>
          </a:p>
        </p:txBody>
      </p:sp>
      <p:pic>
        <p:nvPicPr>
          <p:cNvPr id="27" name="Picture 26" descr="Top view of a circular staircase">
            <a:extLst>
              <a:ext uri="{FF2B5EF4-FFF2-40B4-BE49-F238E27FC236}">
                <a16:creationId xmlns:a16="http://schemas.microsoft.com/office/drawing/2014/main" id="{99635021-324F-E087-E932-9827D3720A05}"/>
              </a:ext>
            </a:extLst>
          </p:cNvPr>
          <p:cNvPicPr>
            <a:picLocks noChangeAspect="1"/>
          </p:cNvPicPr>
          <p:nvPr/>
        </p:nvPicPr>
        <p:blipFill rotWithShape="1">
          <a:blip r:embed="rId2"/>
          <a:srcRect r="47489"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83810310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163F-B1AE-0D82-3BC2-052C7289B255}"/>
              </a:ext>
            </a:extLst>
          </p:cNvPr>
          <p:cNvSpPr>
            <a:spLocks noGrp="1"/>
          </p:cNvSpPr>
          <p:nvPr>
            <p:ph type="title"/>
          </p:nvPr>
        </p:nvSpPr>
        <p:spPr>
          <a:xfrm>
            <a:off x="5536734" y="609600"/>
            <a:ext cx="3737268" cy="1320800"/>
          </a:xfrm>
        </p:spPr>
        <p:txBody>
          <a:bodyPr>
            <a:normAutofit/>
          </a:bodyPr>
          <a:lstStyle/>
          <a:p>
            <a:r>
              <a:rPr lang="en-US" dirty="0"/>
              <a:t>MODEL</a:t>
            </a:r>
            <a:br>
              <a:rPr lang="en-US" dirty="0"/>
            </a:br>
            <a:endParaRPr lang="en-CA" dirty="0"/>
          </a:p>
        </p:txBody>
      </p:sp>
      <p:sp>
        <p:nvSpPr>
          <p:cNvPr id="3" name="Content Placeholder 2">
            <a:extLst>
              <a:ext uri="{FF2B5EF4-FFF2-40B4-BE49-F238E27FC236}">
                <a16:creationId xmlns:a16="http://schemas.microsoft.com/office/drawing/2014/main" id="{044946DA-FCE9-0460-08F0-B372C2AC3CD2}"/>
              </a:ext>
            </a:extLst>
          </p:cNvPr>
          <p:cNvSpPr>
            <a:spLocks noGrp="1"/>
          </p:cNvSpPr>
          <p:nvPr>
            <p:ph idx="1"/>
          </p:nvPr>
        </p:nvSpPr>
        <p:spPr>
          <a:xfrm>
            <a:off x="5209563" y="2160589"/>
            <a:ext cx="4064439" cy="3880773"/>
          </a:xfrm>
        </p:spPr>
        <p:txBody>
          <a:bodyPr>
            <a:normAutofit lnSpcReduction="10000"/>
          </a:bodyPr>
          <a:lstStyle/>
          <a:p>
            <a:r>
              <a:rPr lang="en-US" dirty="0">
                <a:solidFill>
                  <a:schemeClr val="tx1"/>
                </a:solidFill>
                <a:latin typeface="Söhne"/>
              </a:rPr>
              <a:t>We</a:t>
            </a:r>
            <a:r>
              <a:rPr lang="en-US" b="0" i="0" dirty="0">
                <a:solidFill>
                  <a:schemeClr val="tx1"/>
                </a:solidFill>
                <a:effectLst/>
                <a:latin typeface="Söhne"/>
              </a:rPr>
              <a:t>'ve listed a variety of machine learning models for our prediction task. Each of these models has its own strengths and weaknesses, and their suitability depends on the nature of our data and the specific goals of your prediction</a:t>
            </a:r>
            <a:r>
              <a:rPr lang="en-US" dirty="0">
                <a:solidFill>
                  <a:schemeClr val="tx1"/>
                </a:solidFill>
              </a:rPr>
              <a:t>: </a:t>
            </a:r>
          </a:p>
          <a:p>
            <a:pPr>
              <a:buFont typeface="+mj-lt"/>
              <a:buAutoNum type="arabicPeriod"/>
            </a:pPr>
            <a:r>
              <a:rPr lang="en-US" dirty="0"/>
              <a:t>Basic Linear Regression</a:t>
            </a:r>
          </a:p>
          <a:p>
            <a:pPr>
              <a:buFont typeface="+mj-lt"/>
              <a:buAutoNum type="arabicPeriod"/>
            </a:pPr>
            <a:r>
              <a:rPr lang="en-US" dirty="0"/>
              <a:t>Logistic Regression</a:t>
            </a:r>
          </a:p>
          <a:p>
            <a:pPr>
              <a:buFont typeface="+mj-lt"/>
              <a:buAutoNum type="arabicPeriod"/>
            </a:pPr>
            <a:r>
              <a:rPr lang="en-US" dirty="0"/>
              <a:t>Random Forest Optimized</a:t>
            </a:r>
          </a:p>
          <a:p>
            <a:pPr>
              <a:buFont typeface="+mj-lt"/>
              <a:buAutoNum type="arabicPeriod"/>
            </a:pPr>
            <a:r>
              <a:rPr lang="en-US" dirty="0"/>
              <a:t>Random Forest Train</a:t>
            </a:r>
          </a:p>
          <a:p>
            <a:pPr>
              <a:buFont typeface="+mj-lt"/>
              <a:buAutoNum type="arabicPeriod"/>
            </a:pPr>
            <a:r>
              <a:rPr lang="en-US" dirty="0"/>
              <a:t>Neural Network</a:t>
            </a:r>
          </a:p>
          <a:p>
            <a:endParaRPr lang="en-CA" dirty="0"/>
          </a:p>
        </p:txBody>
      </p:sp>
      <p:pic>
        <p:nvPicPr>
          <p:cNvPr id="27" name="Picture 26" descr="Abstrct graphic of red blue smoke">
            <a:extLst>
              <a:ext uri="{FF2B5EF4-FFF2-40B4-BE49-F238E27FC236}">
                <a16:creationId xmlns:a16="http://schemas.microsoft.com/office/drawing/2014/main" id="{439F5217-BF2F-50BD-607C-7049EEDA586E}"/>
              </a:ext>
            </a:extLst>
          </p:cNvPr>
          <p:cNvPicPr>
            <a:picLocks noChangeAspect="1"/>
          </p:cNvPicPr>
          <p:nvPr/>
        </p:nvPicPr>
        <p:blipFill rotWithShape="1">
          <a:blip r:embed="rId2"/>
          <a:srcRect l="13830" r="750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77442873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6C60-078B-CD57-48BE-864357035398}"/>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marL="0" lvl="0" indent="0">
              <a:spcAft>
                <a:spcPts val="0"/>
              </a:spcAft>
            </a:pPr>
            <a:r>
              <a:rPr lang="en-US" sz="4800" kern="1200">
                <a:solidFill>
                  <a:schemeClr val="accent1"/>
                </a:solidFill>
                <a:latin typeface="+mj-lt"/>
                <a:ea typeface="+mj-ea"/>
                <a:cs typeface="+mj-cs"/>
              </a:rPr>
              <a:t>MODEL CHOICE</a:t>
            </a:r>
          </a:p>
        </p:txBody>
      </p:sp>
      <p:pic>
        <p:nvPicPr>
          <p:cNvPr id="28" name="Content Placeholder 27" descr="A group of yellow figures and a red figure on the other side">
            <a:extLst>
              <a:ext uri="{FF2B5EF4-FFF2-40B4-BE49-F238E27FC236}">
                <a16:creationId xmlns:a16="http://schemas.microsoft.com/office/drawing/2014/main" id="{A522DF18-9F4C-B173-B007-8518502DE342}"/>
              </a:ext>
            </a:extLst>
          </p:cNvPr>
          <p:cNvPicPr>
            <a:picLocks noGrp="1" noChangeAspect="1"/>
          </p:cNvPicPr>
          <p:nvPr>
            <p:ph idx="1"/>
          </p:nvPr>
        </p:nvPicPr>
        <p:blipFill rotWithShape="1">
          <a:blip r:embed="rId2"/>
          <a:srcRect l="9091" t="23391"/>
          <a:stretch/>
        </p:blipFill>
        <p:spPr>
          <a:xfrm>
            <a:off x="1600201" y="609600"/>
            <a:ext cx="6475276" cy="3642357"/>
          </a:xfrm>
          <a:prstGeom prst="rect">
            <a:avLst/>
          </a:prstGeom>
        </p:spPr>
      </p:pic>
    </p:spTree>
    <p:extLst>
      <p:ext uri="{BB962C8B-B14F-4D97-AF65-F5344CB8AC3E}">
        <p14:creationId xmlns:p14="http://schemas.microsoft.com/office/powerpoint/2010/main" val="413382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moke pattern on snow">
            <a:extLst>
              <a:ext uri="{FF2B5EF4-FFF2-40B4-BE49-F238E27FC236}">
                <a16:creationId xmlns:a16="http://schemas.microsoft.com/office/drawing/2014/main" id="{DE80DC6E-7EFB-D415-3BEB-6ACF041BFC59}"/>
              </a:ext>
            </a:extLst>
          </p:cNvPr>
          <p:cNvPicPr>
            <a:picLocks noChangeAspect="1"/>
          </p:cNvPicPr>
          <p:nvPr/>
        </p:nvPicPr>
        <p:blipFill rotWithShape="1">
          <a:blip r:embed="rId2"/>
          <a:srcRect l="7156" r="23972" b="-2"/>
          <a:stretch/>
        </p:blipFill>
        <p:spPr>
          <a:xfrm>
            <a:off x="6194368"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p:spPr>
      </p:pic>
      <p:pic>
        <p:nvPicPr>
          <p:cNvPr id="6" name="Picture 5" descr="A screenshot of a computer error&#10;&#10;Description automatically generated">
            <a:extLst>
              <a:ext uri="{FF2B5EF4-FFF2-40B4-BE49-F238E27FC236}">
                <a16:creationId xmlns:a16="http://schemas.microsoft.com/office/drawing/2014/main" id="{EDCF86F0-157D-A325-3227-3E8C2FD2A106}"/>
              </a:ext>
            </a:extLst>
          </p:cNvPr>
          <p:cNvPicPr>
            <a:picLocks noChangeAspect="1"/>
          </p:cNvPicPr>
          <p:nvPr/>
        </p:nvPicPr>
        <p:blipFill rotWithShape="1">
          <a:blip r:embed="rId3">
            <a:extLst>
              <a:ext uri="{28A0092B-C50C-407E-A947-70E740481C1C}">
                <a14:useLocalDpi xmlns:a14="http://schemas.microsoft.com/office/drawing/2010/main" val="0"/>
              </a:ext>
            </a:extLst>
          </a:blip>
          <a:srcRect l="18221" r="21026" b="1"/>
          <a:stretch/>
        </p:blipFill>
        <p:spPr>
          <a:xfrm>
            <a:off x="51440"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p:spPr>
      </p:pic>
      <p:sp>
        <p:nvSpPr>
          <p:cNvPr id="2" name="Title 1">
            <a:extLst>
              <a:ext uri="{FF2B5EF4-FFF2-40B4-BE49-F238E27FC236}">
                <a16:creationId xmlns:a16="http://schemas.microsoft.com/office/drawing/2014/main" id="{BFF51A30-0EC7-03E6-334B-45B243C6C2FF}"/>
              </a:ext>
            </a:extLst>
          </p:cNvPr>
          <p:cNvSpPr>
            <a:spLocks noGrp="1"/>
          </p:cNvSpPr>
          <p:nvPr>
            <p:ph type="title"/>
          </p:nvPr>
        </p:nvSpPr>
        <p:spPr>
          <a:xfrm>
            <a:off x="7560506" y="241023"/>
            <a:ext cx="4193810" cy="880985"/>
          </a:xfrm>
        </p:spPr>
        <p:txBody>
          <a:bodyPr anchor="ctr">
            <a:normAutofit/>
          </a:bodyPr>
          <a:lstStyle/>
          <a:p>
            <a:pPr>
              <a:lnSpc>
                <a:spcPct val="90000"/>
              </a:lnSpc>
            </a:pPr>
            <a:r>
              <a:rPr lang="en-US" sz="2800" dirty="0"/>
              <a:t>LINEAR REGRESSION</a:t>
            </a:r>
            <a:br>
              <a:rPr lang="en-US" sz="2800" dirty="0"/>
            </a:br>
            <a:endParaRPr lang="en-CA" sz="2800" dirty="0"/>
          </a:p>
        </p:txBody>
      </p:sp>
      <p:sp>
        <p:nvSpPr>
          <p:cNvPr id="3" name="Content Placeholder 2">
            <a:extLst>
              <a:ext uri="{FF2B5EF4-FFF2-40B4-BE49-F238E27FC236}">
                <a16:creationId xmlns:a16="http://schemas.microsoft.com/office/drawing/2014/main" id="{B79F6B3A-F4AD-4A3F-F28A-012DAA175176}"/>
              </a:ext>
            </a:extLst>
          </p:cNvPr>
          <p:cNvSpPr>
            <a:spLocks noGrp="1"/>
          </p:cNvSpPr>
          <p:nvPr>
            <p:ph idx="1"/>
          </p:nvPr>
        </p:nvSpPr>
        <p:spPr>
          <a:xfrm>
            <a:off x="7121519" y="939054"/>
            <a:ext cx="4620544" cy="1873327"/>
          </a:xfrm>
        </p:spPr>
        <p:txBody>
          <a:bodyPr>
            <a:normAutofit/>
          </a:bodyPr>
          <a:lstStyle/>
          <a:p>
            <a:r>
              <a:rPr lang="en-US" sz="1600" b="0" i="0" dirty="0">
                <a:solidFill>
                  <a:schemeClr val="accent1"/>
                </a:solidFill>
                <a:effectLst/>
                <a:latin typeface="Söhne"/>
              </a:rPr>
              <a:t>We decided to work with a linear regression model due to its achieved accuracy of 90%.</a:t>
            </a:r>
            <a:endParaRPr lang="en-US" sz="1600" dirty="0">
              <a:solidFill>
                <a:schemeClr val="accent1"/>
              </a:solidFill>
            </a:endParaRPr>
          </a:p>
          <a:p>
            <a:endParaRPr lang="en-US" sz="1600" dirty="0"/>
          </a:p>
        </p:txBody>
      </p:sp>
    </p:spTree>
    <p:extLst>
      <p:ext uri="{BB962C8B-B14F-4D97-AF65-F5344CB8AC3E}">
        <p14:creationId xmlns:p14="http://schemas.microsoft.com/office/powerpoint/2010/main" val="111279280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588-9133-8BA9-0E48-13FFFE5890B5}"/>
              </a:ext>
            </a:extLst>
          </p:cNvPr>
          <p:cNvSpPr>
            <a:spLocks noGrp="1"/>
          </p:cNvSpPr>
          <p:nvPr>
            <p:ph type="title"/>
          </p:nvPr>
        </p:nvSpPr>
        <p:spPr>
          <a:xfrm>
            <a:off x="5536734" y="609600"/>
            <a:ext cx="3737268" cy="1320800"/>
          </a:xfrm>
        </p:spPr>
        <p:txBody>
          <a:bodyPr>
            <a:normAutofit/>
          </a:bodyPr>
          <a:lstStyle/>
          <a:p>
            <a:pPr>
              <a:lnSpc>
                <a:spcPct val="90000"/>
              </a:lnSpc>
            </a:pPr>
            <a:r>
              <a:rPr lang="en-CA" sz="3100" dirty="0"/>
              <a:t>CONCLUSION FOR </a:t>
            </a:r>
            <a:r>
              <a:rPr lang="en-US" sz="3100" dirty="0"/>
              <a:t>LINEAR REGRESSION</a:t>
            </a:r>
            <a:endParaRPr lang="en-CA" sz="3100" dirty="0"/>
          </a:p>
        </p:txBody>
      </p:sp>
      <p:sp>
        <p:nvSpPr>
          <p:cNvPr id="3" name="Content Placeholder 2">
            <a:extLst>
              <a:ext uri="{FF2B5EF4-FFF2-40B4-BE49-F238E27FC236}">
                <a16:creationId xmlns:a16="http://schemas.microsoft.com/office/drawing/2014/main" id="{CAF4A010-277E-09C0-D073-7AC49A40768A}"/>
              </a:ext>
            </a:extLst>
          </p:cNvPr>
          <p:cNvSpPr>
            <a:spLocks noGrp="1"/>
          </p:cNvSpPr>
          <p:nvPr>
            <p:ph idx="1"/>
          </p:nvPr>
        </p:nvSpPr>
        <p:spPr>
          <a:xfrm>
            <a:off x="5209563" y="2160589"/>
            <a:ext cx="4064439" cy="3880773"/>
          </a:xfrm>
        </p:spPr>
        <p:txBody>
          <a:bodyPr>
            <a:normAutofit fontScale="77500" lnSpcReduction="20000"/>
          </a:bodyPr>
          <a:lstStyle/>
          <a:p>
            <a:r>
              <a:rPr lang="en-US" dirty="0">
                <a:solidFill>
                  <a:schemeClr val="tx1"/>
                </a:solidFill>
                <a:latin typeface="Helvetica Neue"/>
              </a:rPr>
              <a:t>T</a:t>
            </a:r>
            <a:r>
              <a:rPr lang="en-US" b="0" i="0" dirty="0">
                <a:solidFill>
                  <a:schemeClr val="tx1"/>
                </a:solidFill>
                <a:effectLst/>
                <a:latin typeface="Helvetica Neue"/>
              </a:rPr>
              <a:t>he model's performance metrics indicate an exceptionally high level of accuracy and precision. </a:t>
            </a:r>
          </a:p>
          <a:p>
            <a:r>
              <a:rPr lang="en-US" b="0" i="0" dirty="0">
                <a:solidFill>
                  <a:schemeClr val="tx1"/>
                </a:solidFill>
                <a:effectLst/>
                <a:latin typeface="Helvetica Neue"/>
              </a:rPr>
              <a:t>With an R2 score and a correlation coefficient both equal to 0.9966, the model demonstrates a strong ability to explain the variance in the data. </a:t>
            </a:r>
          </a:p>
          <a:p>
            <a:r>
              <a:rPr lang="en-US" b="0" i="0" dirty="0">
                <a:solidFill>
                  <a:schemeClr val="tx1"/>
                </a:solidFill>
                <a:effectLst/>
                <a:latin typeface="Helvetica Neue"/>
              </a:rPr>
              <a:t>The mean squared error of 103652732.63 and the root mean squared error of 10180.9986 suggest that the model's predictions are very close to the actual values, with minimal deviation. </a:t>
            </a:r>
          </a:p>
          <a:p>
            <a:r>
              <a:rPr lang="en-US" b="0" i="0" dirty="0">
                <a:solidFill>
                  <a:schemeClr val="tx1"/>
                </a:solidFill>
                <a:effectLst/>
                <a:latin typeface="Helvetica Neue"/>
              </a:rPr>
              <a:t>Additionally, the standard deviation of 173691.3663 highlights the consistency of the model's predictions. </a:t>
            </a:r>
          </a:p>
          <a:p>
            <a:r>
              <a:rPr lang="en-US" b="0" i="0" dirty="0">
                <a:solidFill>
                  <a:schemeClr val="tx1"/>
                </a:solidFill>
                <a:effectLst/>
                <a:latin typeface="Helvetica Neue"/>
              </a:rPr>
              <a:t>Overall, these metrics collectively affirm the reliability and effectiveness of the model in capturing the underlying patterns within the data.</a:t>
            </a:r>
            <a:endParaRPr lang="en-CA" dirty="0">
              <a:solidFill>
                <a:schemeClr val="tx1"/>
              </a:solidFill>
            </a:endParaRPr>
          </a:p>
        </p:txBody>
      </p:sp>
      <p:pic>
        <p:nvPicPr>
          <p:cNvPr id="5" name="Picture 4" descr="A picture of an electromagnetic radiation">
            <a:extLst>
              <a:ext uri="{FF2B5EF4-FFF2-40B4-BE49-F238E27FC236}">
                <a16:creationId xmlns:a16="http://schemas.microsoft.com/office/drawing/2014/main" id="{8894EC1C-A072-C8B7-4DC7-7036F15A0F7B}"/>
              </a:ext>
            </a:extLst>
          </p:cNvPr>
          <p:cNvPicPr>
            <a:picLocks noChangeAspect="1"/>
          </p:cNvPicPr>
          <p:nvPr/>
        </p:nvPicPr>
        <p:blipFill rotWithShape="1">
          <a:blip r:embed="rId2"/>
          <a:srcRect l="24203" r="2309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0167936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9512-E90A-4F2E-8303-5337D5385063}"/>
              </a:ext>
            </a:extLst>
          </p:cNvPr>
          <p:cNvSpPr>
            <a:spLocks noGrp="1"/>
          </p:cNvSpPr>
          <p:nvPr>
            <p:ph type="title"/>
          </p:nvPr>
        </p:nvSpPr>
        <p:spPr>
          <a:xfrm>
            <a:off x="5536734" y="609600"/>
            <a:ext cx="3737268" cy="1320800"/>
          </a:xfrm>
        </p:spPr>
        <p:txBody>
          <a:bodyPr>
            <a:normAutofit/>
          </a:bodyPr>
          <a:lstStyle/>
          <a:p>
            <a:r>
              <a:rPr lang="en-US"/>
              <a:t>EXECUTIVE SUMMARY</a:t>
            </a:r>
            <a:endParaRPr lang="en-CA"/>
          </a:p>
        </p:txBody>
      </p:sp>
      <p:sp>
        <p:nvSpPr>
          <p:cNvPr id="3" name="Content Placeholder 2">
            <a:extLst>
              <a:ext uri="{FF2B5EF4-FFF2-40B4-BE49-F238E27FC236}">
                <a16:creationId xmlns:a16="http://schemas.microsoft.com/office/drawing/2014/main" id="{2979E5DD-FC22-9633-86DD-3D908B92AAEE}"/>
              </a:ext>
            </a:extLst>
          </p:cNvPr>
          <p:cNvSpPr>
            <a:spLocks noGrp="1"/>
          </p:cNvSpPr>
          <p:nvPr>
            <p:ph idx="1"/>
          </p:nvPr>
        </p:nvSpPr>
        <p:spPr>
          <a:xfrm>
            <a:off x="5209563" y="2160589"/>
            <a:ext cx="4064439" cy="3880773"/>
          </a:xfrm>
        </p:spPr>
        <p:txBody>
          <a:bodyPr>
            <a:normAutofit/>
          </a:bodyPr>
          <a:lstStyle/>
          <a:p>
            <a:pPr marL="0" indent="0">
              <a:lnSpc>
                <a:spcPct val="90000"/>
              </a:lnSpc>
              <a:buNone/>
            </a:pPr>
            <a:r>
              <a:rPr lang="en-US" sz="1400" b="1" dirty="0"/>
              <a:t>Overview: </a:t>
            </a:r>
          </a:p>
          <a:p>
            <a:pPr>
              <a:lnSpc>
                <a:spcPct val="90000"/>
              </a:lnSpc>
            </a:pPr>
            <a:r>
              <a:rPr lang="en-US" sz="1400" dirty="0"/>
              <a:t>Housing prices in Taxes-United States persistently rise alongside increasing incomes.</a:t>
            </a:r>
          </a:p>
          <a:p>
            <a:pPr>
              <a:lnSpc>
                <a:spcPct val="90000"/>
              </a:lnSpc>
            </a:pPr>
            <a:r>
              <a:rPr lang="en-US" sz="1400" b="1" dirty="0"/>
              <a:t>Objective: </a:t>
            </a:r>
            <a:r>
              <a:rPr lang="en-US" sz="1400" dirty="0"/>
              <a:t>to forecast whether the housing market in Texas will experience an upward or downward trend in the next year.</a:t>
            </a:r>
          </a:p>
          <a:p>
            <a:pPr marL="0" indent="0">
              <a:lnSpc>
                <a:spcPct val="90000"/>
              </a:lnSpc>
              <a:buNone/>
            </a:pPr>
            <a:endParaRPr lang="en-CA" sz="1400" dirty="0"/>
          </a:p>
        </p:txBody>
      </p:sp>
      <p:pic>
        <p:nvPicPr>
          <p:cNvPr id="32" name="Picture 31" descr="Four wooden houses with different sizes">
            <a:extLst>
              <a:ext uri="{FF2B5EF4-FFF2-40B4-BE49-F238E27FC236}">
                <a16:creationId xmlns:a16="http://schemas.microsoft.com/office/drawing/2014/main" id="{F21C40C1-3A11-5DCE-132C-3670FA2B8DE0}"/>
              </a:ext>
            </a:extLst>
          </p:cNvPr>
          <p:cNvPicPr>
            <a:picLocks noChangeAspect="1"/>
          </p:cNvPicPr>
          <p:nvPr/>
        </p:nvPicPr>
        <p:blipFill rotWithShape="1">
          <a:blip r:embed="rId2"/>
          <a:srcRect l="29541" r="17948"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98203823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047A674F-0C50-7FA0-0AB5-B0B230D20238}"/>
              </a:ext>
            </a:extLst>
          </p:cNvPr>
          <p:cNvPicPr>
            <a:picLocks noChangeAspect="1"/>
          </p:cNvPicPr>
          <p:nvPr/>
        </p:nvPicPr>
        <p:blipFill rotWithShape="1">
          <a:blip r:embed="rId2"/>
          <a:srcRect l="9091" t="9622" b="8232"/>
          <a:stretch/>
        </p:blipFill>
        <p:spPr>
          <a:xfrm>
            <a:off x="1" y="10"/>
            <a:ext cx="12191999" cy="6857990"/>
          </a:xfrm>
          <a:prstGeom prst="rect">
            <a:avLst/>
          </a:prstGeom>
        </p:spPr>
      </p:pic>
      <p:sp>
        <p:nvSpPr>
          <p:cNvPr id="2" name="Title 1">
            <a:extLst>
              <a:ext uri="{FF2B5EF4-FFF2-40B4-BE49-F238E27FC236}">
                <a16:creationId xmlns:a16="http://schemas.microsoft.com/office/drawing/2014/main" id="{8DBE54FB-F282-E06C-4937-EFE3BDE9073A}"/>
              </a:ext>
            </a:extLst>
          </p:cNvPr>
          <p:cNvSpPr>
            <a:spLocks noGrp="1"/>
          </p:cNvSpPr>
          <p:nvPr>
            <p:ph type="title"/>
          </p:nvPr>
        </p:nvSpPr>
        <p:spPr>
          <a:xfrm>
            <a:off x="709716" y="3683928"/>
            <a:ext cx="4569803" cy="2369131"/>
          </a:xfrm>
        </p:spPr>
        <p:txBody>
          <a:bodyPr vert="horz" lIns="91440" tIns="45720" rIns="91440" bIns="45720" rtlCol="0" anchor="b">
            <a:normAutofit/>
          </a:bodyPr>
          <a:lstStyle/>
          <a:p>
            <a:pPr algn="r"/>
            <a:r>
              <a:rPr lang="en-US" sz="5400" dirty="0"/>
              <a:t>DASHBOARDS</a:t>
            </a:r>
          </a:p>
        </p:txBody>
      </p:sp>
    </p:spTree>
    <p:extLst>
      <p:ext uri="{BB962C8B-B14F-4D97-AF65-F5344CB8AC3E}">
        <p14:creationId xmlns:p14="http://schemas.microsoft.com/office/powerpoint/2010/main" val="15804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1EBA-0306-C003-7C2D-7A2AEE031BF1}"/>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a:t>DASHBOARD ELEMENTS</a:t>
            </a:r>
          </a:p>
        </p:txBody>
      </p:sp>
      <p:sp>
        <p:nvSpPr>
          <p:cNvPr id="8" name="TextBox 7">
            <a:extLst>
              <a:ext uri="{FF2B5EF4-FFF2-40B4-BE49-F238E27FC236}">
                <a16:creationId xmlns:a16="http://schemas.microsoft.com/office/drawing/2014/main" id="{3A61574A-8EB6-E175-A868-E73DD1FD1006}"/>
              </a:ext>
            </a:extLst>
          </p:cNvPr>
          <p:cNvSpPr txBox="1"/>
          <p:nvPr/>
        </p:nvSpPr>
        <p:spPr>
          <a:xfrm>
            <a:off x="5209563" y="2160589"/>
            <a:ext cx="4064439" cy="3880773"/>
          </a:xfrm>
          <a:prstGeom prst="rect">
            <a:avLst/>
          </a:prstGeom>
        </p:spPr>
        <p:txBody>
          <a:bodyPr vert="horz" lIns="91440" tIns="45720" rIns="91440" bIns="45720" rtlCol="0">
            <a:normAutofit lnSpcReduction="10000"/>
          </a:bodyPr>
          <a:lstStyle/>
          <a:p>
            <a:pPr marL="0" lvl="0" indent="0">
              <a:lnSpc>
                <a:spcPct val="90000"/>
              </a:lnSpc>
              <a:spcBef>
                <a:spcPts val="1000"/>
              </a:spcBef>
              <a:buClr>
                <a:schemeClr val="accent1"/>
              </a:buClr>
              <a:buSzPct val="80000"/>
              <a:buFont typeface="Wingdings 3" charset="2"/>
              <a:buChar char=""/>
            </a:pPr>
            <a:r>
              <a:rPr lang="en-US" sz="1500" b="1" dirty="0">
                <a:solidFill>
                  <a:schemeClr val="tx1">
                    <a:lumMod val="75000"/>
                    <a:lumOff val="25000"/>
                  </a:schemeClr>
                </a:solidFill>
              </a:rPr>
              <a:t>Interactive elements: </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Zip code will be selected from a drop-down menu. </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Shows the relation between income, population and housing price.</a:t>
            </a:r>
          </a:p>
          <a:p>
            <a:pPr marL="0" lvl="0" indent="0">
              <a:lnSpc>
                <a:spcPct val="90000"/>
              </a:lnSpc>
              <a:spcBef>
                <a:spcPts val="1000"/>
              </a:spcBef>
              <a:buClr>
                <a:schemeClr val="accent1"/>
              </a:buClr>
              <a:buSzPct val="80000"/>
              <a:buFont typeface="Wingdings 3" charset="2"/>
              <a:buChar char=""/>
            </a:pPr>
            <a:r>
              <a:rPr lang="en-US" sz="1500" b="1" dirty="0">
                <a:solidFill>
                  <a:schemeClr val="tx1">
                    <a:lumMod val="75000"/>
                    <a:lumOff val="25000"/>
                  </a:schemeClr>
                </a:solidFill>
              </a:rPr>
              <a:t>Other elements:</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remaining elements in the dashboard are static but are designed to effectively showcase various skills we have learned throughout the course. </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graphs reflect information from our dataset and allow the user to get a good overview about the zip code they are looking at. This information is helpful for anyone looking to move to  Taxes. </a:t>
            </a:r>
          </a:p>
        </p:txBody>
      </p:sp>
      <p:pic>
        <p:nvPicPr>
          <p:cNvPr id="5" name="Picture 4" descr="Molecular glass structure">
            <a:extLst>
              <a:ext uri="{FF2B5EF4-FFF2-40B4-BE49-F238E27FC236}">
                <a16:creationId xmlns:a16="http://schemas.microsoft.com/office/drawing/2014/main" id="{E64FD80E-B5C8-DC62-5808-ED6CB9D737D6}"/>
              </a:ext>
            </a:extLst>
          </p:cNvPr>
          <p:cNvPicPr>
            <a:picLocks noChangeAspect="1"/>
          </p:cNvPicPr>
          <p:nvPr/>
        </p:nvPicPr>
        <p:blipFill rotWithShape="1">
          <a:blip r:embed="rId2"/>
          <a:srcRect l="35255" r="2049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6691986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E7-4DBB-9749-4C0C-92790D5F4C0F}"/>
              </a:ext>
            </a:extLst>
          </p:cNvPr>
          <p:cNvSpPr>
            <a:spLocks noGrp="1"/>
          </p:cNvSpPr>
          <p:nvPr>
            <p:ph type="title"/>
          </p:nvPr>
        </p:nvSpPr>
        <p:spPr>
          <a:xfrm>
            <a:off x="5536734" y="609600"/>
            <a:ext cx="3737268" cy="1320800"/>
          </a:xfrm>
        </p:spPr>
        <p:txBody>
          <a:bodyPr>
            <a:normAutofit/>
          </a:bodyPr>
          <a:lstStyle/>
          <a:p>
            <a:r>
              <a:rPr lang="en-US" dirty="0"/>
              <a:t>INTERACTIVE DASHBOARD</a:t>
            </a:r>
            <a:endParaRPr lang="en-CA" dirty="0"/>
          </a:p>
        </p:txBody>
      </p:sp>
      <p:sp>
        <p:nvSpPr>
          <p:cNvPr id="3" name="Content Placeholder 2">
            <a:extLst>
              <a:ext uri="{FF2B5EF4-FFF2-40B4-BE49-F238E27FC236}">
                <a16:creationId xmlns:a16="http://schemas.microsoft.com/office/drawing/2014/main" id="{00C997BB-75AC-43E3-9B06-EEC8DE9923BE}"/>
              </a:ext>
            </a:extLst>
          </p:cNvPr>
          <p:cNvSpPr>
            <a:spLocks noGrp="1"/>
          </p:cNvSpPr>
          <p:nvPr>
            <p:ph idx="1"/>
          </p:nvPr>
        </p:nvSpPr>
        <p:spPr>
          <a:xfrm>
            <a:off x="5209563" y="2160589"/>
            <a:ext cx="4064439" cy="3880773"/>
          </a:xfrm>
        </p:spPr>
        <p:txBody>
          <a:bodyPr>
            <a:normAutofit/>
          </a:bodyPr>
          <a:lstStyle/>
          <a:p>
            <a:r>
              <a:rPr lang="en-US" sz="2000" dirty="0"/>
              <a:t>For the dashboard segment of this project, we will be using Tableau Public. Click </a:t>
            </a:r>
            <a:r>
              <a:rPr lang="en-US" sz="2000" u="sng" dirty="0">
                <a:solidFill>
                  <a:schemeClr val="hlink"/>
                </a:solidFill>
                <a:hlinkClick r:id="rId2"/>
              </a:rPr>
              <a:t>here</a:t>
            </a:r>
            <a:r>
              <a:rPr lang="en-US" sz="2000" dirty="0"/>
              <a:t> to view our interactive dashboard embed, </a:t>
            </a:r>
            <a:r>
              <a:rPr lang="en-US" sz="2000" dirty="0">
                <a:hlinkClick r:id="rId3"/>
              </a:rPr>
              <a:t>here</a:t>
            </a:r>
            <a:r>
              <a:rPr lang="en-US" sz="2000" dirty="0"/>
              <a:t> to view our second interactive dashboard and </a:t>
            </a:r>
            <a:r>
              <a:rPr lang="en-US" sz="2000" dirty="0">
                <a:hlinkClick r:id="rId4"/>
              </a:rPr>
              <a:t>here</a:t>
            </a:r>
            <a:r>
              <a:rPr lang="en-US" sz="2000" dirty="0"/>
              <a:t> to view our final interactive dashboard. </a:t>
            </a:r>
          </a:p>
          <a:p>
            <a:r>
              <a:rPr lang="en-US" sz="2000" dirty="0"/>
              <a:t>All dashboards help to deeper analyze the data.</a:t>
            </a:r>
            <a:endParaRPr lang="en-CA" sz="2000" dirty="0"/>
          </a:p>
        </p:txBody>
      </p:sp>
      <p:pic>
        <p:nvPicPr>
          <p:cNvPr id="5" name="Picture 4" descr="Financial graphs on a dark display">
            <a:extLst>
              <a:ext uri="{FF2B5EF4-FFF2-40B4-BE49-F238E27FC236}">
                <a16:creationId xmlns:a16="http://schemas.microsoft.com/office/drawing/2014/main" id="{2B426B6E-16A0-E566-DA19-9E985D5DBA12}"/>
              </a:ext>
            </a:extLst>
          </p:cNvPr>
          <p:cNvPicPr>
            <a:picLocks noChangeAspect="1"/>
          </p:cNvPicPr>
          <p:nvPr/>
        </p:nvPicPr>
        <p:blipFill rotWithShape="1">
          <a:blip r:embed="rId5"/>
          <a:srcRect l="22513" r="2832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92757780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FA5D0875-5109-6F92-3FA3-E010162286F6}"/>
              </a:ext>
            </a:extLst>
          </p:cNvPr>
          <p:cNvPicPr>
            <a:picLocks noChangeAspect="1"/>
          </p:cNvPicPr>
          <p:nvPr/>
        </p:nvPicPr>
        <p:blipFill rotWithShape="1">
          <a:blip r:embed="rId2"/>
          <a:srcRect l="9091" b="23391"/>
          <a:stretch/>
        </p:blipFill>
        <p:spPr>
          <a:xfrm>
            <a:off x="20" y="10"/>
            <a:ext cx="12191980" cy="6857990"/>
          </a:xfrm>
          <a:prstGeom prst="rect">
            <a:avLst/>
          </a:prstGeom>
        </p:spPr>
      </p:pic>
      <p:sp>
        <p:nvSpPr>
          <p:cNvPr id="2" name="Title 1">
            <a:extLst>
              <a:ext uri="{FF2B5EF4-FFF2-40B4-BE49-F238E27FC236}">
                <a16:creationId xmlns:a16="http://schemas.microsoft.com/office/drawing/2014/main" id="{A256599A-9295-EB09-E2F6-19DD28D81977}"/>
              </a:ext>
            </a:extLst>
          </p:cNvPr>
          <p:cNvSpPr>
            <a:spLocks noGrp="1"/>
          </p:cNvSpPr>
          <p:nvPr>
            <p:ph type="title"/>
          </p:nvPr>
        </p:nvSpPr>
        <p:spPr>
          <a:xfrm>
            <a:off x="4646950" y="2224886"/>
            <a:ext cx="4569803" cy="1369335"/>
          </a:xfrm>
        </p:spPr>
        <p:txBody>
          <a:bodyPr vert="horz" lIns="91440" tIns="45720" rIns="91440" bIns="45720" rtlCol="0" anchor="b">
            <a:normAutofit/>
          </a:bodyPr>
          <a:lstStyle/>
          <a:p>
            <a:pPr algn="r"/>
            <a:r>
              <a:rPr lang="en-US" sz="5400"/>
              <a:t>CONCLUSION</a:t>
            </a:r>
          </a:p>
        </p:txBody>
      </p:sp>
    </p:spTree>
    <p:extLst>
      <p:ext uri="{BB962C8B-B14F-4D97-AF65-F5344CB8AC3E}">
        <p14:creationId xmlns:p14="http://schemas.microsoft.com/office/powerpoint/2010/main" val="27672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27F27-E161-25CB-9331-6709445FF406}"/>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a:t>Analysis Results</a:t>
            </a:r>
          </a:p>
        </p:txBody>
      </p:sp>
      <p:sp>
        <p:nvSpPr>
          <p:cNvPr id="4" name="TextBox 3">
            <a:extLst>
              <a:ext uri="{FF2B5EF4-FFF2-40B4-BE49-F238E27FC236}">
                <a16:creationId xmlns:a16="http://schemas.microsoft.com/office/drawing/2014/main" id="{357A31D9-BBBD-1599-BA13-9A32F4894C0E}"/>
              </a:ext>
            </a:extLst>
          </p:cNvPr>
          <p:cNvSpPr txBox="1"/>
          <p:nvPr/>
        </p:nvSpPr>
        <p:spPr>
          <a:xfrm>
            <a:off x="5209563" y="1541417"/>
            <a:ext cx="4064439" cy="5068389"/>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600" b="0" i="0" dirty="0">
                <a:solidFill>
                  <a:schemeClr val="tx1">
                    <a:lumMod val="75000"/>
                    <a:lumOff val="25000"/>
                  </a:schemeClr>
                </a:solidFill>
                <a:effectLst/>
              </a:rPr>
              <a:t>Based on historical data, we can identify that the leading indicators that reliably predict changes in housing prices to be the average income and the average population quantity of a city in the state of Texas. </a:t>
            </a:r>
          </a:p>
          <a:p>
            <a:pPr>
              <a:lnSpc>
                <a:spcPct val="90000"/>
              </a:lnSpc>
              <a:spcBef>
                <a:spcPts val="1000"/>
              </a:spcBef>
              <a:buClr>
                <a:schemeClr val="accent1"/>
              </a:buClr>
              <a:buSzPct val="80000"/>
              <a:buFont typeface="Wingdings 3" charset="2"/>
              <a:buChar char=""/>
            </a:pPr>
            <a:r>
              <a:rPr lang="en-US" sz="1600" b="0" i="0" dirty="0">
                <a:solidFill>
                  <a:schemeClr val="tx1">
                    <a:lumMod val="75000"/>
                    <a:lumOff val="25000"/>
                  </a:schemeClr>
                </a:solidFill>
                <a:effectLst/>
              </a:rPr>
              <a:t>Analyzing the data and using linear regression models and plotting well informed graphs, we can identity a positive correlation between the average income in Texas to the average housing prices and the average population in each city to the average housing pricing in Texas</a:t>
            </a:r>
            <a:r>
              <a:rPr lang="en-US" sz="1600" dirty="0">
                <a:solidFill>
                  <a:schemeClr val="tx1">
                    <a:lumMod val="75000"/>
                    <a:lumOff val="25000"/>
                  </a:schemeClr>
                </a:solidFill>
              </a:rPr>
              <a:t>.</a:t>
            </a:r>
          </a:p>
          <a:p>
            <a:pPr>
              <a:lnSpc>
                <a:spcPct val="90000"/>
              </a:lnSpc>
              <a:spcBef>
                <a:spcPts val="1000"/>
              </a:spcBef>
              <a:buClr>
                <a:schemeClr val="accent1"/>
              </a:buClr>
              <a:buSzPct val="80000"/>
              <a:buFont typeface="Wingdings 3" charset="2"/>
              <a:buChar char=""/>
            </a:pPr>
            <a:r>
              <a:rPr lang="en-US" sz="1600" b="0" i="0" dirty="0">
                <a:solidFill>
                  <a:schemeClr val="tx1">
                    <a:lumMod val="75000"/>
                    <a:lumOff val="25000"/>
                  </a:schemeClr>
                </a:solidFill>
                <a:effectLst/>
              </a:rPr>
              <a:t>Furthermore, it can be concluded that the housing market is stable seeing that the historical trend doesn’t involve any major highs and lows in the market.</a:t>
            </a:r>
            <a:endParaRPr lang="en-US" sz="1600" dirty="0">
              <a:solidFill>
                <a:schemeClr val="tx1">
                  <a:lumMod val="75000"/>
                  <a:lumOff val="25000"/>
                </a:schemeClr>
              </a:solidFill>
            </a:endParaRPr>
          </a:p>
        </p:txBody>
      </p:sp>
      <p:pic>
        <p:nvPicPr>
          <p:cNvPr id="48" name="Picture 47" descr="Angled shot of pen on a graph">
            <a:extLst>
              <a:ext uri="{FF2B5EF4-FFF2-40B4-BE49-F238E27FC236}">
                <a16:creationId xmlns:a16="http://schemas.microsoft.com/office/drawing/2014/main" id="{8FAB11D0-4363-CE6F-BE3C-AF011C0DC875}"/>
              </a:ext>
            </a:extLst>
          </p:cNvPr>
          <p:cNvPicPr>
            <a:picLocks noChangeAspect="1"/>
          </p:cNvPicPr>
          <p:nvPr/>
        </p:nvPicPr>
        <p:blipFill rotWithShape="1">
          <a:blip r:embed="rId2"/>
          <a:srcRect l="8602" r="38888"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3540062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4E4E-6C5F-2182-0358-D5BDE905F977}"/>
              </a:ext>
            </a:extLst>
          </p:cNvPr>
          <p:cNvSpPr>
            <a:spLocks noGrp="1"/>
          </p:cNvSpPr>
          <p:nvPr>
            <p:ph type="title"/>
          </p:nvPr>
        </p:nvSpPr>
        <p:spPr>
          <a:xfrm>
            <a:off x="5536733" y="609599"/>
            <a:ext cx="4202689" cy="1463749"/>
          </a:xfrm>
        </p:spPr>
        <p:txBody>
          <a:bodyPr>
            <a:normAutofit fontScale="90000"/>
          </a:bodyPr>
          <a:lstStyle/>
          <a:p>
            <a:r>
              <a:rPr lang="en-US" b="1" u="sng" dirty="0"/>
              <a:t>Recommendation for Future Analysis</a:t>
            </a:r>
            <a:br>
              <a:rPr lang="en-US" b="1" u="sng" dirty="0"/>
            </a:br>
            <a:endParaRPr lang="en-CA" dirty="0"/>
          </a:p>
        </p:txBody>
      </p:sp>
      <p:sp>
        <p:nvSpPr>
          <p:cNvPr id="3" name="Content Placeholder 2">
            <a:extLst>
              <a:ext uri="{FF2B5EF4-FFF2-40B4-BE49-F238E27FC236}">
                <a16:creationId xmlns:a16="http://schemas.microsoft.com/office/drawing/2014/main" id="{B775623A-F357-F77C-6218-45F38B28550A}"/>
              </a:ext>
            </a:extLst>
          </p:cNvPr>
          <p:cNvSpPr>
            <a:spLocks noGrp="1"/>
          </p:cNvSpPr>
          <p:nvPr>
            <p:ph idx="1"/>
          </p:nvPr>
        </p:nvSpPr>
        <p:spPr>
          <a:xfrm>
            <a:off x="5209563" y="2160589"/>
            <a:ext cx="4064439" cy="3880773"/>
          </a:xfrm>
        </p:spPr>
        <p:txBody>
          <a:bodyPr>
            <a:normAutofit/>
          </a:bodyPr>
          <a:lstStyle/>
          <a:p>
            <a:r>
              <a:rPr lang="en-US" dirty="0"/>
              <a:t>Explore more data sources to find more factors that could influence housing prices</a:t>
            </a:r>
          </a:p>
          <a:p>
            <a:r>
              <a:rPr lang="en-US" dirty="0"/>
              <a:t>Compare models against each other with  their RMSE with naive forecasting </a:t>
            </a:r>
          </a:p>
          <a:p>
            <a:r>
              <a:rPr lang="en-CA" dirty="0"/>
              <a:t>Use more features for machine learning such as Transpirations status, weather, education level, basement status, back yard status, neighborhood safety, market status, </a:t>
            </a:r>
            <a:r>
              <a:rPr lang="en-CA" dirty="0" err="1"/>
              <a:t>ect</a:t>
            </a:r>
            <a:endParaRPr lang="en-CA" dirty="0"/>
          </a:p>
        </p:txBody>
      </p:sp>
      <p:pic>
        <p:nvPicPr>
          <p:cNvPr id="5" name="Picture 4" descr="Sample being pipetted into a petri dish">
            <a:extLst>
              <a:ext uri="{FF2B5EF4-FFF2-40B4-BE49-F238E27FC236}">
                <a16:creationId xmlns:a16="http://schemas.microsoft.com/office/drawing/2014/main" id="{D18E40EE-4799-8433-093D-43040D482CA3}"/>
              </a:ext>
            </a:extLst>
          </p:cNvPr>
          <p:cNvPicPr>
            <a:picLocks noChangeAspect="1"/>
          </p:cNvPicPr>
          <p:nvPr/>
        </p:nvPicPr>
        <p:blipFill rotWithShape="1">
          <a:blip r:embed="rId2"/>
          <a:srcRect l="39375" r="182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3328743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7613-8FBA-B297-041C-ECFFD5AB1FB4}"/>
              </a:ext>
            </a:extLst>
          </p:cNvPr>
          <p:cNvSpPr>
            <a:spLocks noGrp="1"/>
          </p:cNvSpPr>
          <p:nvPr>
            <p:ph type="title"/>
          </p:nvPr>
        </p:nvSpPr>
        <p:spPr>
          <a:xfrm>
            <a:off x="5536734" y="609600"/>
            <a:ext cx="3737268" cy="1320800"/>
          </a:xfrm>
        </p:spPr>
        <p:txBody>
          <a:bodyPr>
            <a:normAutofit/>
          </a:bodyPr>
          <a:lstStyle/>
          <a:p>
            <a:r>
              <a:rPr lang="en-US" sz="4000" dirty="0"/>
              <a:t>Finally </a:t>
            </a:r>
            <a:endParaRPr lang="en-CA" sz="4000" dirty="0"/>
          </a:p>
        </p:txBody>
      </p:sp>
      <p:sp>
        <p:nvSpPr>
          <p:cNvPr id="3" name="Content Placeholder 2">
            <a:extLst>
              <a:ext uri="{FF2B5EF4-FFF2-40B4-BE49-F238E27FC236}">
                <a16:creationId xmlns:a16="http://schemas.microsoft.com/office/drawing/2014/main" id="{2370687D-4C43-E17D-5F2F-BBD87F92655E}"/>
              </a:ext>
            </a:extLst>
          </p:cNvPr>
          <p:cNvSpPr>
            <a:spLocks noGrp="1"/>
          </p:cNvSpPr>
          <p:nvPr>
            <p:ph idx="1"/>
          </p:nvPr>
        </p:nvSpPr>
        <p:spPr>
          <a:xfrm>
            <a:off x="5209563" y="2160589"/>
            <a:ext cx="4064439" cy="3880773"/>
          </a:xfrm>
        </p:spPr>
        <p:txBody>
          <a:bodyPr>
            <a:normAutofit/>
          </a:bodyPr>
          <a:lstStyle/>
          <a:p>
            <a:r>
              <a:rPr lang="en-US" b="0" i="0" dirty="0">
                <a:solidFill>
                  <a:schemeClr val="tx1"/>
                </a:solidFill>
                <a:effectLst/>
                <a:latin typeface="Söhne"/>
              </a:rPr>
              <a:t>Certainly! It's great to hear that all members of group 3 appreciate the attention to this project and are open to questions. Your positive feedback is appreciated! </a:t>
            </a:r>
            <a:endParaRPr lang="en-CA" dirty="0">
              <a:solidFill>
                <a:schemeClr val="tx1"/>
              </a:solidFill>
            </a:endParaRPr>
          </a:p>
        </p:txBody>
      </p:sp>
      <p:pic>
        <p:nvPicPr>
          <p:cNvPr id="5" name="Picture 4" descr="Puzzle">
            <a:extLst>
              <a:ext uri="{FF2B5EF4-FFF2-40B4-BE49-F238E27FC236}">
                <a16:creationId xmlns:a16="http://schemas.microsoft.com/office/drawing/2014/main" id="{B20F9449-55B5-51D6-57FB-A8EF80AB15B5}"/>
              </a:ext>
            </a:extLst>
          </p:cNvPr>
          <p:cNvPicPr>
            <a:picLocks noChangeAspect="1"/>
          </p:cNvPicPr>
          <p:nvPr/>
        </p:nvPicPr>
        <p:blipFill rotWithShape="1">
          <a:blip r:embed="rId2"/>
          <a:srcRect l="23846" r="23643"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401337501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eckmate in a chess game">
            <a:extLst>
              <a:ext uri="{FF2B5EF4-FFF2-40B4-BE49-F238E27FC236}">
                <a16:creationId xmlns:a16="http://schemas.microsoft.com/office/drawing/2014/main" id="{5FFE6CED-E58F-A429-E577-FB7760E0581E}"/>
              </a:ext>
            </a:extLst>
          </p:cNvPr>
          <p:cNvPicPr>
            <a:picLocks noChangeAspect="1"/>
          </p:cNvPicPr>
          <p:nvPr/>
        </p:nvPicPr>
        <p:blipFill rotWithShape="1">
          <a:blip r:embed="rId2"/>
          <a:srcRect l="9091" t="32493"/>
          <a:stretch/>
        </p:blipFill>
        <p:spPr>
          <a:xfrm>
            <a:off x="1" y="10"/>
            <a:ext cx="12191999" cy="6857990"/>
          </a:xfrm>
          <a:prstGeom prst="rect">
            <a:avLst/>
          </a:prstGeom>
        </p:spPr>
      </p:pic>
      <p:sp>
        <p:nvSpPr>
          <p:cNvPr id="2" name="Title 1">
            <a:extLst>
              <a:ext uri="{FF2B5EF4-FFF2-40B4-BE49-F238E27FC236}">
                <a16:creationId xmlns:a16="http://schemas.microsoft.com/office/drawing/2014/main" id="{6136DEE1-3AAA-55E0-BB2B-41E79813B500}"/>
              </a:ext>
            </a:extLst>
          </p:cNvPr>
          <p:cNvSpPr>
            <a:spLocks noGrp="1"/>
          </p:cNvSpPr>
          <p:nvPr>
            <p:ph type="title"/>
          </p:nvPr>
        </p:nvSpPr>
        <p:spPr>
          <a:xfrm>
            <a:off x="4704200" y="1678665"/>
            <a:ext cx="4569803" cy="2369131"/>
          </a:xfrm>
        </p:spPr>
        <p:txBody>
          <a:bodyPr vert="horz" lIns="91440" tIns="45720" rIns="91440" bIns="45720" rtlCol="0" anchor="b">
            <a:prstTxWarp prst="textPlain">
              <a:avLst/>
            </a:prstTxWarp>
            <a:normAutofit/>
            <a:scene3d>
              <a:camera prst="isometricOffAxis1Top"/>
              <a:lightRig rig="threePt" dir="t"/>
            </a:scene3d>
          </a:bodyPr>
          <a:lstStyle/>
          <a:p>
            <a:pPr algn="r"/>
            <a:r>
              <a:rPr lang="en-US" sz="5400" i="1" dirty="0"/>
              <a:t>The end</a:t>
            </a:r>
          </a:p>
        </p:txBody>
      </p:sp>
    </p:spTree>
    <p:extLst>
      <p:ext uri="{BB962C8B-B14F-4D97-AF65-F5344CB8AC3E}">
        <p14:creationId xmlns:p14="http://schemas.microsoft.com/office/powerpoint/2010/main" val="184159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Financial graphs on a dark display">
            <a:extLst>
              <a:ext uri="{FF2B5EF4-FFF2-40B4-BE49-F238E27FC236}">
                <a16:creationId xmlns:a16="http://schemas.microsoft.com/office/drawing/2014/main" id="{5E668EF4-4209-5DAE-C0A3-D1B0EB5955E2}"/>
              </a:ext>
            </a:extLst>
          </p:cNvPr>
          <p:cNvPicPr>
            <a:picLocks noChangeAspect="1"/>
          </p:cNvPicPr>
          <p:nvPr/>
        </p:nvPicPr>
        <p:blipFill rotWithShape="1">
          <a:blip r:embed="rId2"/>
          <a:srcRect l="19776" t="9091" r="14589"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12BD007-59CA-C62F-6A79-2495F553D92C}"/>
              </a:ext>
            </a:extLst>
          </p:cNvPr>
          <p:cNvSpPr>
            <a:spLocks noGrp="1"/>
          </p:cNvSpPr>
          <p:nvPr>
            <p:ph type="title"/>
          </p:nvPr>
        </p:nvSpPr>
        <p:spPr>
          <a:xfrm>
            <a:off x="842597" y="463984"/>
            <a:ext cx="4088190" cy="2369093"/>
          </a:xfrm>
        </p:spPr>
        <p:txBody>
          <a:bodyPr vert="horz" lIns="91440" tIns="45720" rIns="91440" bIns="45720" rtlCol="0" anchor="b">
            <a:normAutofit/>
          </a:bodyPr>
          <a:lstStyle/>
          <a:p>
            <a:pPr algn="r"/>
            <a:r>
              <a:rPr lang="en-US" sz="4800" dirty="0"/>
              <a:t>Presentation </a:t>
            </a:r>
            <a:br>
              <a:rPr lang="en-US" sz="4800" dirty="0"/>
            </a:br>
            <a:r>
              <a:rPr lang="en-US" sz="4800" dirty="0"/>
              <a:t>Sections: </a:t>
            </a:r>
          </a:p>
        </p:txBody>
      </p:sp>
      <p:sp>
        <p:nvSpPr>
          <p:cNvPr id="53" name="Google Shape;115;ga4ada4306e_0_15">
            <a:extLst>
              <a:ext uri="{FF2B5EF4-FFF2-40B4-BE49-F238E27FC236}">
                <a16:creationId xmlns:a16="http://schemas.microsoft.com/office/drawing/2014/main" id="{FC647CEB-22B2-0E45-1B70-3E4AD6B0862E}"/>
              </a:ext>
            </a:extLst>
          </p:cNvPr>
          <p:cNvSpPr/>
          <p:nvPr/>
        </p:nvSpPr>
        <p:spPr>
          <a:xfrm>
            <a:off x="1088601" y="3297061"/>
            <a:ext cx="330000" cy="330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extBox 54">
            <a:extLst>
              <a:ext uri="{FF2B5EF4-FFF2-40B4-BE49-F238E27FC236}">
                <a16:creationId xmlns:a16="http://schemas.microsoft.com/office/drawing/2014/main" id="{7D6439E8-3994-CF81-73AA-72FBBFB4F4CF}"/>
              </a:ext>
            </a:extLst>
          </p:cNvPr>
          <p:cNvSpPr txBox="1"/>
          <p:nvPr/>
        </p:nvSpPr>
        <p:spPr>
          <a:xfrm>
            <a:off x="1400989" y="3243727"/>
            <a:ext cx="3259667" cy="369332"/>
          </a:xfrm>
          <a:prstGeom prst="rect">
            <a:avLst/>
          </a:prstGeom>
          <a:noFill/>
        </p:spPr>
        <p:txBody>
          <a:bodyPr wrap="square" rtlCol="0">
            <a:spAutoFit/>
          </a:bodyPr>
          <a:lstStyle/>
          <a:p>
            <a:r>
              <a:rPr lang="en-US" dirty="0"/>
              <a:t>Data Exploration &amp; Cleaning</a:t>
            </a:r>
            <a:endParaRPr lang="en-CA" dirty="0"/>
          </a:p>
        </p:txBody>
      </p:sp>
      <p:sp>
        <p:nvSpPr>
          <p:cNvPr id="57" name="TextBox 56">
            <a:extLst>
              <a:ext uri="{FF2B5EF4-FFF2-40B4-BE49-F238E27FC236}">
                <a16:creationId xmlns:a16="http://schemas.microsoft.com/office/drawing/2014/main" id="{6171FB6D-FFE0-661B-C3A5-D18F9E197F54}"/>
              </a:ext>
            </a:extLst>
          </p:cNvPr>
          <p:cNvSpPr txBox="1"/>
          <p:nvPr/>
        </p:nvSpPr>
        <p:spPr>
          <a:xfrm>
            <a:off x="1507067" y="3956082"/>
            <a:ext cx="3259667" cy="369332"/>
          </a:xfrm>
          <a:prstGeom prst="rect">
            <a:avLst/>
          </a:prstGeom>
          <a:noFill/>
        </p:spPr>
        <p:txBody>
          <a:bodyPr wrap="square" rtlCol="0">
            <a:spAutoFit/>
          </a:bodyPr>
          <a:lstStyle/>
          <a:p>
            <a:r>
              <a:rPr lang="en-US" dirty="0"/>
              <a:t>Database</a:t>
            </a:r>
            <a:endParaRPr lang="en-CA" dirty="0"/>
          </a:p>
        </p:txBody>
      </p:sp>
      <p:sp>
        <p:nvSpPr>
          <p:cNvPr id="59" name="Google Shape;119;ga4ada4306e_0_15">
            <a:extLst>
              <a:ext uri="{FF2B5EF4-FFF2-40B4-BE49-F238E27FC236}">
                <a16:creationId xmlns:a16="http://schemas.microsoft.com/office/drawing/2014/main" id="{F6EB8C8B-3C98-7563-FB36-0D5AC2C0441E}"/>
              </a:ext>
            </a:extLst>
          </p:cNvPr>
          <p:cNvSpPr/>
          <p:nvPr/>
        </p:nvSpPr>
        <p:spPr>
          <a:xfrm>
            <a:off x="1085414" y="3975748"/>
            <a:ext cx="330000" cy="330000"/>
          </a:xfrm>
          <a:prstGeom prst="rect">
            <a:avLst/>
          </a:prstGeom>
          <a:blipFill rotWithShape="1">
            <a:blip r:embed="rId4">
              <a:alphaModFix/>
            </a:blip>
            <a:stretch>
              <a:fillRect/>
            </a:stretch>
          </a:blipFill>
          <a:ln w="12700" cap="flat" cmpd="sng">
            <a:solidFill>
              <a:schemeClr val="accent6">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TextBox 66">
            <a:extLst>
              <a:ext uri="{FF2B5EF4-FFF2-40B4-BE49-F238E27FC236}">
                <a16:creationId xmlns:a16="http://schemas.microsoft.com/office/drawing/2014/main" id="{5078DFAB-6359-21EC-ABE1-509AFA337894}"/>
              </a:ext>
            </a:extLst>
          </p:cNvPr>
          <p:cNvSpPr txBox="1"/>
          <p:nvPr/>
        </p:nvSpPr>
        <p:spPr>
          <a:xfrm>
            <a:off x="1415414" y="4660872"/>
            <a:ext cx="3259667" cy="369332"/>
          </a:xfrm>
          <a:prstGeom prst="rect">
            <a:avLst/>
          </a:prstGeom>
          <a:noFill/>
        </p:spPr>
        <p:txBody>
          <a:bodyPr wrap="square" rtlCol="0">
            <a:spAutoFit/>
          </a:bodyPr>
          <a:lstStyle/>
          <a:p>
            <a:r>
              <a:rPr lang="en-US" dirty="0"/>
              <a:t>Machine Learning </a:t>
            </a:r>
            <a:endParaRPr lang="en-CA" dirty="0"/>
          </a:p>
        </p:txBody>
      </p:sp>
      <p:sp>
        <p:nvSpPr>
          <p:cNvPr id="69" name="TextBox 68">
            <a:extLst>
              <a:ext uri="{FF2B5EF4-FFF2-40B4-BE49-F238E27FC236}">
                <a16:creationId xmlns:a16="http://schemas.microsoft.com/office/drawing/2014/main" id="{9759038F-C048-F4F1-5E99-A09117BD796E}"/>
              </a:ext>
            </a:extLst>
          </p:cNvPr>
          <p:cNvSpPr txBox="1"/>
          <p:nvPr/>
        </p:nvSpPr>
        <p:spPr>
          <a:xfrm>
            <a:off x="1400988" y="5365662"/>
            <a:ext cx="3259667" cy="369332"/>
          </a:xfrm>
          <a:prstGeom prst="rect">
            <a:avLst/>
          </a:prstGeom>
          <a:noFill/>
        </p:spPr>
        <p:txBody>
          <a:bodyPr wrap="square" rtlCol="0">
            <a:spAutoFit/>
          </a:bodyPr>
          <a:lstStyle/>
          <a:p>
            <a:r>
              <a:rPr lang="en-US" dirty="0"/>
              <a:t>Dashboard</a:t>
            </a:r>
            <a:endParaRPr lang="en-CA" dirty="0"/>
          </a:p>
        </p:txBody>
      </p:sp>
      <p:sp>
        <p:nvSpPr>
          <p:cNvPr id="71" name="Google Shape;123;ga4ada4306e_0_15">
            <a:extLst>
              <a:ext uri="{FF2B5EF4-FFF2-40B4-BE49-F238E27FC236}">
                <a16:creationId xmlns:a16="http://schemas.microsoft.com/office/drawing/2014/main" id="{951B7490-6480-AACC-A7D8-6E0959BA68AA}"/>
              </a:ext>
            </a:extLst>
          </p:cNvPr>
          <p:cNvSpPr/>
          <p:nvPr/>
        </p:nvSpPr>
        <p:spPr>
          <a:xfrm>
            <a:off x="1082842" y="4682382"/>
            <a:ext cx="330000" cy="330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7;ga4ada4306e_0_15">
            <a:extLst>
              <a:ext uri="{FF2B5EF4-FFF2-40B4-BE49-F238E27FC236}">
                <a16:creationId xmlns:a16="http://schemas.microsoft.com/office/drawing/2014/main" id="{C53D4E5F-D64F-0C36-A688-1E82D29F3C13}"/>
              </a:ext>
            </a:extLst>
          </p:cNvPr>
          <p:cNvSpPr/>
          <p:nvPr/>
        </p:nvSpPr>
        <p:spPr>
          <a:xfrm>
            <a:off x="1091740" y="5361504"/>
            <a:ext cx="330000" cy="3300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52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8523-C9ED-0604-93BA-8BEBF23620A5}"/>
              </a:ext>
            </a:extLst>
          </p:cNvPr>
          <p:cNvSpPr>
            <a:spLocks noGrp="1"/>
          </p:cNvSpPr>
          <p:nvPr>
            <p:ph type="title"/>
          </p:nvPr>
        </p:nvSpPr>
        <p:spPr>
          <a:xfrm>
            <a:off x="5515469" y="168488"/>
            <a:ext cx="3737268" cy="1320800"/>
          </a:xfr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t">
            <a:normAutofit/>
          </a:bodyPr>
          <a:lstStyle/>
          <a:p>
            <a:r>
              <a:rPr lang="en-US" b="1" dirty="0">
                <a:ln w="9525">
                  <a:solidFill>
                    <a:schemeClr val="bg1"/>
                  </a:solidFill>
                  <a:prstDash val="solid"/>
                </a:ln>
                <a:solidFill>
                  <a:schemeClr val="bg1"/>
                </a:solidFill>
                <a:effectLst>
                  <a:outerShdw blurRad="12700" dist="38100" dir="2700000" algn="tl" rotWithShape="0">
                    <a:schemeClr val="bg1">
                      <a:lumMod val="50000"/>
                    </a:schemeClr>
                  </a:outerShdw>
                </a:effectLst>
                <a:latin typeface="+mj-lt"/>
                <a:ea typeface="+mj-ea"/>
                <a:cs typeface="+mj-cs"/>
              </a:rPr>
              <a:t>TEAM MEMBER &amp; ROLES</a:t>
            </a:r>
          </a:p>
        </p:txBody>
      </p:sp>
      <p:sp>
        <p:nvSpPr>
          <p:cNvPr id="4" name="Star: 8 Points 3">
            <a:extLst>
              <a:ext uri="{FF2B5EF4-FFF2-40B4-BE49-F238E27FC236}">
                <a16:creationId xmlns:a16="http://schemas.microsoft.com/office/drawing/2014/main" id="{68578790-A069-E82B-9EEE-BBA825009246}"/>
              </a:ext>
            </a:extLst>
          </p:cNvPr>
          <p:cNvSpPr/>
          <p:nvPr/>
        </p:nvSpPr>
        <p:spPr>
          <a:xfrm>
            <a:off x="5394960" y="2254352"/>
            <a:ext cx="2477189" cy="2004290"/>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bg1"/>
                </a:solidFill>
              </a:rPr>
              <a:t>Bilal Ismail</a:t>
            </a:r>
          </a:p>
          <a:p>
            <a:pPr algn="ctr">
              <a:spcBef>
                <a:spcPts val="1000"/>
              </a:spcBef>
              <a:buClr>
                <a:schemeClr val="accent1"/>
              </a:buClr>
              <a:buSzPct val="80000"/>
              <a:buFont typeface="Wingdings 3" charset="2"/>
              <a:buChar char=""/>
            </a:pPr>
            <a:r>
              <a:rPr lang="en-US" dirty="0">
                <a:solidFill>
                  <a:schemeClr val="bg1"/>
                </a:solidFill>
              </a:rPr>
              <a:t>Cleaning Data </a:t>
            </a:r>
          </a:p>
        </p:txBody>
      </p:sp>
      <p:pic>
        <p:nvPicPr>
          <p:cNvPr id="44" name="Picture 43" descr="One in a crowd">
            <a:extLst>
              <a:ext uri="{FF2B5EF4-FFF2-40B4-BE49-F238E27FC236}">
                <a16:creationId xmlns:a16="http://schemas.microsoft.com/office/drawing/2014/main" id="{0EC95EDE-5FF0-EB12-0A83-F676CD666E93}"/>
              </a:ext>
            </a:extLst>
          </p:cNvPr>
          <p:cNvPicPr>
            <a:picLocks noChangeAspect="1"/>
          </p:cNvPicPr>
          <p:nvPr/>
        </p:nvPicPr>
        <p:blipFill rotWithShape="1">
          <a:blip r:embed="rId2"/>
          <a:srcRect l="24595" r="1640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Star: 8 Points 5">
            <a:extLst>
              <a:ext uri="{FF2B5EF4-FFF2-40B4-BE49-F238E27FC236}">
                <a16:creationId xmlns:a16="http://schemas.microsoft.com/office/drawing/2014/main" id="{A71F9D40-F643-5D24-978E-9E1B3DA14077}"/>
              </a:ext>
            </a:extLst>
          </p:cNvPr>
          <p:cNvSpPr/>
          <p:nvPr/>
        </p:nvSpPr>
        <p:spPr>
          <a:xfrm>
            <a:off x="6401062" y="4503903"/>
            <a:ext cx="2723671" cy="1777999"/>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Carson Moore</a:t>
            </a:r>
          </a:p>
          <a:p>
            <a:pPr algn="ctr">
              <a:spcAft>
                <a:spcPts val="600"/>
              </a:spcAft>
            </a:pPr>
            <a:r>
              <a:rPr lang="en-US" dirty="0"/>
              <a:t>Tableau</a:t>
            </a:r>
            <a:endParaRPr lang="en-CA" dirty="0"/>
          </a:p>
        </p:txBody>
      </p:sp>
      <p:sp>
        <p:nvSpPr>
          <p:cNvPr id="32" name="Star: 8 Points 31">
            <a:extLst>
              <a:ext uri="{FF2B5EF4-FFF2-40B4-BE49-F238E27FC236}">
                <a16:creationId xmlns:a16="http://schemas.microsoft.com/office/drawing/2014/main" id="{702A9B3D-5A20-B449-ED78-492102B74EB3}"/>
              </a:ext>
            </a:extLst>
          </p:cNvPr>
          <p:cNvSpPr/>
          <p:nvPr/>
        </p:nvSpPr>
        <p:spPr>
          <a:xfrm>
            <a:off x="3666123" y="4501978"/>
            <a:ext cx="2396193" cy="1777999"/>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err="1"/>
              <a:t>Clarajean</a:t>
            </a:r>
            <a:r>
              <a:rPr lang="en-US" dirty="0"/>
              <a:t> </a:t>
            </a:r>
            <a:r>
              <a:rPr lang="en-US" dirty="0" err="1"/>
              <a:t>Lugenge</a:t>
            </a:r>
            <a:endParaRPr lang="en-US" dirty="0"/>
          </a:p>
          <a:p>
            <a:pPr algn="ctr">
              <a:spcAft>
                <a:spcPts val="600"/>
              </a:spcAft>
            </a:pPr>
            <a:r>
              <a:rPr lang="en-US" dirty="0"/>
              <a:t>Tableau</a:t>
            </a:r>
            <a:endParaRPr lang="en-CA" dirty="0"/>
          </a:p>
        </p:txBody>
      </p:sp>
      <p:sp>
        <p:nvSpPr>
          <p:cNvPr id="34" name="Star: 8 Points 33">
            <a:extLst>
              <a:ext uri="{FF2B5EF4-FFF2-40B4-BE49-F238E27FC236}">
                <a16:creationId xmlns:a16="http://schemas.microsoft.com/office/drawing/2014/main" id="{0CE1B656-86E3-0D2F-2D0C-017AC5204E0C}"/>
              </a:ext>
            </a:extLst>
          </p:cNvPr>
          <p:cNvSpPr/>
          <p:nvPr/>
        </p:nvSpPr>
        <p:spPr>
          <a:xfrm>
            <a:off x="9334889" y="4501978"/>
            <a:ext cx="2567013" cy="1768400"/>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Stephen Fernandes</a:t>
            </a:r>
          </a:p>
          <a:p>
            <a:pPr algn="ctr">
              <a:spcAft>
                <a:spcPts val="600"/>
              </a:spcAft>
            </a:pPr>
            <a:r>
              <a:rPr lang="en-US" dirty="0"/>
              <a:t>Machine learning</a:t>
            </a:r>
            <a:endParaRPr lang="en-CA" dirty="0"/>
          </a:p>
        </p:txBody>
      </p:sp>
      <p:sp>
        <p:nvSpPr>
          <p:cNvPr id="36" name="Star: 8 Points 35">
            <a:extLst>
              <a:ext uri="{FF2B5EF4-FFF2-40B4-BE49-F238E27FC236}">
                <a16:creationId xmlns:a16="http://schemas.microsoft.com/office/drawing/2014/main" id="{33019BFF-FF8F-0850-9157-DDC4603F135A}"/>
              </a:ext>
            </a:extLst>
          </p:cNvPr>
          <p:cNvSpPr/>
          <p:nvPr/>
        </p:nvSpPr>
        <p:spPr>
          <a:xfrm>
            <a:off x="7969230" y="2254352"/>
            <a:ext cx="2567013" cy="1905989"/>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Gurpal Gill</a:t>
            </a:r>
          </a:p>
          <a:p>
            <a:pPr algn="ctr">
              <a:spcAft>
                <a:spcPts val="600"/>
              </a:spcAft>
            </a:pPr>
            <a:r>
              <a:rPr lang="en-US" dirty="0"/>
              <a:t>Data Base </a:t>
            </a:r>
            <a:endParaRPr lang="en-CA" dirty="0"/>
          </a:p>
        </p:txBody>
      </p:sp>
    </p:spTree>
    <p:extLst>
      <p:ext uri="{BB962C8B-B14F-4D97-AF65-F5344CB8AC3E}">
        <p14:creationId xmlns:p14="http://schemas.microsoft.com/office/powerpoint/2010/main" val="628102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4D02-F910-E366-B63A-4F6425307D23}"/>
              </a:ext>
            </a:extLst>
          </p:cNvPr>
          <p:cNvSpPr>
            <a:spLocks noGrp="1"/>
          </p:cNvSpPr>
          <p:nvPr>
            <p:ph type="title"/>
          </p:nvPr>
        </p:nvSpPr>
        <p:spPr>
          <a:xfrm>
            <a:off x="765110" y="4758611"/>
            <a:ext cx="8508893" cy="1024415"/>
          </a:xfrm>
        </p:spPr>
        <p:txBody>
          <a:bodyPr vert="horz" lIns="91440" tIns="45720" rIns="91440" bIns="45720" rtlCol="0" anchor="b">
            <a:normAutofit/>
          </a:bodyPr>
          <a:lstStyle/>
          <a:p>
            <a:pPr algn="ctr"/>
            <a:r>
              <a:rPr lang="en-US" sz="5400" dirty="0"/>
              <a:t>TECHNOLOGY WE USED </a:t>
            </a:r>
          </a:p>
        </p:txBody>
      </p:sp>
      <p:pic>
        <p:nvPicPr>
          <p:cNvPr id="7" name="Google Shape;181;ga4608018e6_0_47">
            <a:extLst>
              <a:ext uri="{FF2B5EF4-FFF2-40B4-BE49-F238E27FC236}">
                <a16:creationId xmlns:a16="http://schemas.microsoft.com/office/drawing/2014/main" id="{91F0D411-F021-1B66-1DB0-0CD31AB8497E}"/>
              </a:ext>
            </a:extLst>
          </p:cNvPr>
          <p:cNvPicPr preferRelativeResize="0">
            <a:picLocks noGrp="1"/>
          </p:cNvPicPr>
          <p:nvPr>
            <p:ph idx="1"/>
          </p:nvPr>
        </p:nvPicPr>
        <p:blipFill>
          <a:blip r:embed="rId2"/>
          <a:stretch>
            <a:fillRect/>
          </a:stretch>
        </p:blipFill>
        <p:spPr>
          <a:xfrm>
            <a:off x="4618979" y="219038"/>
            <a:ext cx="2483778" cy="2560595"/>
          </a:xfrm>
          <a:prstGeom prst="rect">
            <a:avLst/>
          </a:prstGeom>
          <a:noFill/>
        </p:spPr>
      </p:pic>
      <p:pic>
        <p:nvPicPr>
          <p:cNvPr id="9" name="Google Shape;182;ga4608018e6_0_47">
            <a:extLst>
              <a:ext uri="{FF2B5EF4-FFF2-40B4-BE49-F238E27FC236}">
                <a16:creationId xmlns:a16="http://schemas.microsoft.com/office/drawing/2014/main" id="{16B20D28-0811-AF30-51E2-B2618A2EC811}"/>
              </a:ext>
            </a:extLst>
          </p:cNvPr>
          <p:cNvPicPr preferRelativeResize="0"/>
          <p:nvPr/>
        </p:nvPicPr>
        <p:blipFill>
          <a:blip r:embed="rId3"/>
          <a:stretch>
            <a:fillRect/>
          </a:stretch>
        </p:blipFill>
        <p:spPr>
          <a:xfrm>
            <a:off x="8168587" y="1235811"/>
            <a:ext cx="3721859" cy="1170056"/>
          </a:xfrm>
          <a:prstGeom prst="rect">
            <a:avLst/>
          </a:prstGeom>
          <a:noFill/>
        </p:spPr>
      </p:pic>
      <p:pic>
        <p:nvPicPr>
          <p:cNvPr id="6" name="Google Shape;180;ga4608018e6_0_47">
            <a:extLst>
              <a:ext uri="{FF2B5EF4-FFF2-40B4-BE49-F238E27FC236}">
                <a16:creationId xmlns:a16="http://schemas.microsoft.com/office/drawing/2014/main" id="{C4AA2F3A-7837-7308-775C-52B073181069}"/>
              </a:ext>
            </a:extLst>
          </p:cNvPr>
          <p:cNvPicPr preferRelativeResize="0"/>
          <p:nvPr/>
        </p:nvPicPr>
        <p:blipFill>
          <a:blip r:embed="rId4"/>
          <a:stretch>
            <a:fillRect/>
          </a:stretch>
        </p:blipFill>
        <p:spPr>
          <a:xfrm>
            <a:off x="6986009" y="3154281"/>
            <a:ext cx="2483778" cy="1484057"/>
          </a:xfrm>
          <a:prstGeom prst="rect">
            <a:avLst/>
          </a:prstGeom>
          <a:noFill/>
        </p:spPr>
      </p:pic>
      <p:pic>
        <p:nvPicPr>
          <p:cNvPr id="5" name="Google Shape;187;ga4608018e6_0_47">
            <a:extLst>
              <a:ext uri="{FF2B5EF4-FFF2-40B4-BE49-F238E27FC236}">
                <a16:creationId xmlns:a16="http://schemas.microsoft.com/office/drawing/2014/main" id="{49EC2B34-7977-C237-14C5-7B4AAEE3AA6A}"/>
              </a:ext>
            </a:extLst>
          </p:cNvPr>
          <p:cNvPicPr preferRelativeResize="0"/>
          <p:nvPr/>
        </p:nvPicPr>
        <p:blipFill>
          <a:blip r:embed="rId5"/>
          <a:stretch>
            <a:fillRect/>
          </a:stretch>
        </p:blipFill>
        <p:spPr>
          <a:xfrm>
            <a:off x="615930" y="1158864"/>
            <a:ext cx="2483777" cy="2879741"/>
          </a:xfrm>
          <a:prstGeom prst="rect">
            <a:avLst/>
          </a:prstGeom>
          <a:noFill/>
        </p:spPr>
      </p:pic>
      <p:pic>
        <p:nvPicPr>
          <p:cNvPr id="15" name="Google Shape;183;ga4608018e6_0_47">
            <a:extLst>
              <a:ext uri="{FF2B5EF4-FFF2-40B4-BE49-F238E27FC236}">
                <a16:creationId xmlns:a16="http://schemas.microsoft.com/office/drawing/2014/main" id="{10BE2987-46C6-197C-66EC-452CB1C372E1}"/>
              </a:ext>
            </a:extLst>
          </p:cNvPr>
          <p:cNvPicPr preferRelativeResize="0"/>
          <p:nvPr/>
        </p:nvPicPr>
        <p:blipFill>
          <a:blip r:embed="rId6">
            <a:alphaModFix/>
          </a:blip>
          <a:stretch>
            <a:fillRect/>
          </a:stretch>
        </p:blipFill>
        <p:spPr>
          <a:xfrm>
            <a:off x="2991395" y="3359548"/>
            <a:ext cx="2577139" cy="1024415"/>
          </a:xfrm>
          <a:prstGeom prst="rect">
            <a:avLst/>
          </a:prstGeom>
          <a:noFill/>
          <a:ln>
            <a:noFill/>
          </a:ln>
        </p:spPr>
      </p:pic>
    </p:spTree>
    <p:extLst>
      <p:ext uri="{BB962C8B-B14F-4D97-AF65-F5344CB8AC3E}">
        <p14:creationId xmlns:p14="http://schemas.microsoft.com/office/powerpoint/2010/main" val="180513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Google Shape;206;p5">
            <a:extLst>
              <a:ext uri="{FF2B5EF4-FFF2-40B4-BE49-F238E27FC236}">
                <a16:creationId xmlns:a16="http://schemas.microsoft.com/office/drawing/2014/main" id="{121D9157-EFAE-404C-6FC6-6E0D56D7C8A4}"/>
              </a:ext>
            </a:extLst>
          </p:cNvPr>
          <p:cNvSpPr txBox="1">
            <a:spLocks noGrp="1"/>
          </p:cNvSpPr>
          <p:nvPr>
            <p:ph type="title"/>
          </p:nvPr>
        </p:nvSpPr>
        <p:spPr>
          <a:xfrm>
            <a:off x="5468470" y="609600"/>
            <a:ext cx="4890375" cy="1320800"/>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3600"/>
            </a:pPr>
            <a:r>
              <a:rPr lang="en-US" dirty="0"/>
              <a:t>Analysis Questions</a:t>
            </a:r>
          </a:p>
        </p:txBody>
      </p:sp>
      <p:sp>
        <p:nvSpPr>
          <p:cNvPr id="39" name="Google Shape;220;p5">
            <a:extLst>
              <a:ext uri="{FF2B5EF4-FFF2-40B4-BE49-F238E27FC236}">
                <a16:creationId xmlns:a16="http://schemas.microsoft.com/office/drawing/2014/main" id="{E02349F9-E190-05B8-41F4-E0899AECE23F}"/>
              </a:ext>
            </a:extLst>
          </p:cNvPr>
          <p:cNvSpPr/>
          <p:nvPr/>
        </p:nvSpPr>
        <p:spPr>
          <a:xfrm>
            <a:off x="5136841" y="1703765"/>
            <a:ext cx="5553632" cy="3880773"/>
          </a:xfrm>
          <a:prstGeom prst="rect">
            <a:avLst/>
          </a:prstGeom>
        </p:spPr>
        <p:txBody>
          <a:bodyPr spcFirstLastPara="1" vert="horz" lIns="91440" tIns="45720" rIns="91440" bIns="45720" rtlCol="0" anchorCtr="0">
            <a:normAutofit fontScale="92500" lnSpcReduction="20000"/>
          </a:bodyPr>
          <a:lstStyle/>
          <a:p>
            <a:pPr algn="l">
              <a:buFont typeface="+mj-lt"/>
              <a:buAutoNum type="arabicPeriod"/>
            </a:pPr>
            <a:r>
              <a:rPr lang="en-US" b="0" i="0" dirty="0">
                <a:effectLst/>
                <a:latin typeface="-apple-system"/>
              </a:rPr>
              <a:t>Based on historical data, can we identify leading indicators that reliably predict changes in housing prices?</a:t>
            </a:r>
          </a:p>
          <a:p>
            <a:pPr algn="l">
              <a:buFont typeface="+mj-lt"/>
              <a:buAutoNum type="arabicPeriod"/>
            </a:pPr>
            <a:endParaRPr lang="en-US" b="0" i="0" dirty="0">
              <a:effectLst/>
              <a:latin typeface="-apple-system"/>
            </a:endParaRPr>
          </a:p>
          <a:p>
            <a:pPr algn="l">
              <a:buFont typeface="+mj-lt"/>
              <a:buAutoNum type="arabicPeriod"/>
            </a:pPr>
            <a:r>
              <a:rPr lang="en-US" b="0" i="0" dirty="0">
                <a:effectLst/>
                <a:latin typeface="-apple-system"/>
              </a:rPr>
              <a:t>Is there a correlation between the average income in Texas to the average rent?</a:t>
            </a:r>
          </a:p>
          <a:p>
            <a:pPr algn="l">
              <a:buFont typeface="+mj-lt"/>
              <a:buAutoNum type="arabicPeriod"/>
            </a:pPr>
            <a:endParaRPr lang="en-US" b="0" i="0" dirty="0">
              <a:effectLst/>
              <a:latin typeface="-apple-system"/>
            </a:endParaRPr>
          </a:p>
          <a:p>
            <a:pPr algn="l">
              <a:buFont typeface="+mj-lt"/>
              <a:buAutoNum type="arabicPeriod"/>
            </a:pPr>
            <a:r>
              <a:rPr lang="en-US" b="0" i="0" dirty="0">
                <a:effectLst/>
                <a:latin typeface="-apple-system"/>
              </a:rPr>
              <a:t>How does the population in each city correlate with average housing pricing in Texas?</a:t>
            </a:r>
          </a:p>
          <a:p>
            <a:pPr algn="l">
              <a:buFont typeface="+mj-lt"/>
              <a:buAutoNum type="arabicPeriod"/>
            </a:pPr>
            <a:endParaRPr lang="en-US" b="0" i="0" dirty="0">
              <a:effectLst/>
              <a:latin typeface="-apple-system"/>
            </a:endParaRPr>
          </a:p>
          <a:p>
            <a:pPr algn="l">
              <a:buFont typeface="+mj-lt"/>
              <a:buAutoNum type="arabicPeriod"/>
            </a:pPr>
            <a:r>
              <a:rPr lang="en-US" b="0" i="0" dirty="0">
                <a:effectLst/>
                <a:latin typeface="-apple-system"/>
              </a:rPr>
              <a:t>What are the historical trends or patterns in housing prices in Texas from 2015 to 2023?</a:t>
            </a:r>
          </a:p>
          <a:p>
            <a:pPr algn="l">
              <a:buFont typeface="+mj-lt"/>
              <a:buAutoNum type="arabicPeriod"/>
            </a:pPr>
            <a:endParaRPr lang="en-US" b="0" i="0" dirty="0">
              <a:effectLst/>
              <a:latin typeface="-apple-system"/>
            </a:endParaRPr>
          </a:p>
          <a:p>
            <a:pPr algn="l">
              <a:buFont typeface="+mj-lt"/>
              <a:buAutoNum type="arabicPeriod"/>
            </a:pPr>
            <a:r>
              <a:rPr lang="en-US" b="0" i="0" dirty="0">
                <a:effectLst/>
                <a:latin typeface="-apple-system"/>
              </a:rPr>
              <a:t>How stable is the housing market and are there indicators of potential instability?</a:t>
            </a:r>
          </a:p>
          <a:p>
            <a:pPr algn="l">
              <a:buFont typeface="+mj-lt"/>
              <a:buAutoNum type="arabicPeriod"/>
            </a:pPr>
            <a:endParaRPr lang="en-US" b="0" i="0" dirty="0">
              <a:effectLst/>
              <a:latin typeface="-apple-system"/>
            </a:endParaRPr>
          </a:p>
          <a:p>
            <a:pPr algn="l">
              <a:buFont typeface="+mj-lt"/>
              <a:buAutoNum type="arabicPeriod"/>
            </a:pPr>
            <a:r>
              <a:rPr lang="en-US" b="0" i="0" dirty="0">
                <a:effectLst/>
                <a:latin typeface="-apple-system"/>
              </a:rPr>
              <a:t>Which city in Texas does the best in the features found from Machine Learning?</a:t>
            </a:r>
          </a:p>
          <a:p>
            <a:pPr marL="0" marR="0" lvl="0" indent="0">
              <a:spcBef>
                <a:spcPts val="1000"/>
              </a:spcBef>
              <a:buClr>
                <a:schemeClr val="accent1"/>
              </a:buClr>
              <a:buSzPct val="80000"/>
              <a:buFont typeface="Wingdings 3" charset="2"/>
              <a:buChar char=""/>
            </a:pPr>
            <a:endParaRPr lang="en-US" b="0" i="0" u="none" strike="noStrike" cap="none" dirty="0">
              <a:solidFill>
                <a:schemeClr val="tx1">
                  <a:lumMod val="75000"/>
                  <a:lumOff val="25000"/>
                </a:schemeClr>
              </a:solidFill>
              <a:sym typeface="Arial"/>
            </a:endParaRPr>
          </a:p>
        </p:txBody>
      </p:sp>
      <p:pic>
        <p:nvPicPr>
          <p:cNvPr id="47" name="Picture 46" descr="Graph">
            <a:extLst>
              <a:ext uri="{FF2B5EF4-FFF2-40B4-BE49-F238E27FC236}">
                <a16:creationId xmlns:a16="http://schemas.microsoft.com/office/drawing/2014/main" id="{46B1B31A-CE25-9233-D434-41F2B1D8DFF2}"/>
              </a:ext>
            </a:extLst>
          </p:cNvPr>
          <p:cNvPicPr>
            <a:picLocks noChangeAspect="1"/>
          </p:cNvPicPr>
          <p:nvPr/>
        </p:nvPicPr>
        <p:blipFill rotWithShape="1">
          <a:blip r:embed="rId2"/>
          <a:srcRect l="19784" r="3105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3352742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A91633-2041-55D2-2EFD-772F9518B87B}"/>
              </a:ext>
            </a:extLst>
          </p:cNvPr>
          <p:cNvSpPr>
            <a:spLocks noGrp="1"/>
          </p:cNvSpPr>
          <p:nvPr>
            <p:ph type="title"/>
          </p:nvPr>
        </p:nvSpPr>
        <p:spPr>
          <a:xfrm>
            <a:off x="5536733" y="609600"/>
            <a:ext cx="4639233" cy="1320800"/>
          </a:xfrm>
        </p:spPr>
        <p:txBody>
          <a:bodyPr vert="horz" lIns="91440" tIns="45720" rIns="91440" bIns="45720" rtlCol="0" anchor="t">
            <a:normAutofit/>
          </a:bodyPr>
          <a:lstStyle/>
          <a:p>
            <a:pPr>
              <a:lnSpc>
                <a:spcPct val="90000"/>
              </a:lnSpc>
            </a:pPr>
            <a:r>
              <a:rPr lang="en-US" sz="3100" dirty="0"/>
              <a:t>DATA EXPLORATION _ ETL</a:t>
            </a:r>
          </a:p>
        </p:txBody>
      </p:sp>
      <p:sp>
        <p:nvSpPr>
          <p:cNvPr id="6" name="TextBox 5">
            <a:extLst>
              <a:ext uri="{FF2B5EF4-FFF2-40B4-BE49-F238E27FC236}">
                <a16:creationId xmlns:a16="http://schemas.microsoft.com/office/drawing/2014/main" id="{40817C8A-991F-A4CB-DFE3-3CEB452B8E06}"/>
              </a:ext>
            </a:extLst>
          </p:cNvPr>
          <p:cNvSpPr txBox="1"/>
          <p:nvPr/>
        </p:nvSpPr>
        <p:spPr>
          <a:xfrm>
            <a:off x="5612975" y="1676495"/>
            <a:ext cx="4064439" cy="3880773"/>
          </a:xfrm>
          <a:prstGeom prst="rect">
            <a:avLst/>
          </a:prstGeom>
        </p:spPr>
        <p:txBody>
          <a:bodyPr vert="horz" lIns="91440" tIns="45720" rIns="91440" bIns="45720" rtlCol="0">
            <a:normAutofit/>
          </a:bodyPr>
          <a:lstStyle/>
          <a:p>
            <a:pPr marL="342900" indent="-342900">
              <a:lnSpc>
                <a:spcPct val="90000"/>
              </a:lnSpc>
              <a:spcBef>
                <a:spcPts val="1000"/>
              </a:spcBef>
              <a:buClr>
                <a:schemeClr val="accent1"/>
              </a:buClr>
              <a:buSzPct val="80000"/>
              <a:buFont typeface="Wingdings 3" charset="2"/>
              <a:buChar char=""/>
            </a:pPr>
            <a:endParaRPr lang="en-US" sz="1300" dirty="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r>
              <a:rPr lang="en-US" sz="1300" b="1" dirty="0">
                <a:solidFill>
                  <a:schemeClr val="tx1">
                    <a:lumMod val="75000"/>
                    <a:lumOff val="25000"/>
                  </a:schemeClr>
                </a:solidFill>
              </a:rPr>
              <a:t>Extract </a:t>
            </a:r>
            <a:r>
              <a:rPr lang="en-US" sz="1300" b="0" i="0" u="none" strike="noStrike" cap="none" dirty="0">
                <a:solidFill>
                  <a:schemeClr val="tx1">
                    <a:lumMod val="75000"/>
                    <a:lumOff val="25000"/>
                  </a:schemeClr>
                </a:solidFill>
                <a:sym typeface="Twentieth Century"/>
              </a:rPr>
              <a:t>data from multiple confirmed sources, </a:t>
            </a:r>
            <a:r>
              <a:rPr lang="en-US" sz="1300" dirty="0">
                <a:solidFill>
                  <a:schemeClr val="tx1">
                    <a:lumMod val="75000"/>
                    <a:lumOff val="25000"/>
                  </a:schemeClr>
                </a:solidFill>
                <a:sym typeface="Twentieth Century"/>
              </a:rPr>
              <a:t>ensuring it has all necessary information and limited null values</a:t>
            </a:r>
            <a:endParaRPr lang="en-US" sz="1300" dirty="0">
              <a:solidFill>
                <a:schemeClr val="tx1">
                  <a:lumMod val="75000"/>
                  <a:lumOff val="25000"/>
                </a:schemeClr>
              </a:solidFill>
              <a:sym typeface="Arial"/>
            </a:endParaRPr>
          </a:p>
          <a:p>
            <a:pPr marL="342900" indent="-342900">
              <a:lnSpc>
                <a:spcPct val="90000"/>
              </a:lnSpc>
              <a:spcBef>
                <a:spcPts val="1000"/>
              </a:spcBef>
              <a:buClr>
                <a:schemeClr val="accent1"/>
              </a:buClr>
              <a:buSzPct val="80000"/>
              <a:buFont typeface="Wingdings 3" charset="2"/>
              <a:buChar char=""/>
            </a:pPr>
            <a:r>
              <a:rPr lang="en-US" sz="1300" b="0" i="0" u="none" strike="noStrike" cap="none" dirty="0">
                <a:solidFill>
                  <a:schemeClr val="tx1">
                    <a:lumMod val="75000"/>
                    <a:lumOff val="25000"/>
                  </a:schemeClr>
                </a:solidFill>
                <a:sym typeface="Twentieth Century"/>
              </a:rPr>
              <a:t>Transform data, removing null values and unnecessary columns, joining datasets, creating separate data frames, and creating look-up tables </a:t>
            </a:r>
            <a:endParaRPr lang="en-US" sz="1300" dirty="0">
              <a:solidFill>
                <a:schemeClr val="tx1">
                  <a:lumMod val="75000"/>
                  <a:lumOff val="25000"/>
                </a:schemeClr>
              </a:solidFill>
              <a:sym typeface="Arial"/>
            </a:endParaRPr>
          </a:p>
          <a:p>
            <a:pPr marL="342900" indent="-342900">
              <a:lnSpc>
                <a:spcPct val="90000"/>
              </a:lnSpc>
              <a:spcBef>
                <a:spcPts val="1000"/>
              </a:spcBef>
              <a:buClr>
                <a:schemeClr val="accent1"/>
              </a:buClr>
              <a:buSzPct val="80000"/>
              <a:buFont typeface="Wingdings 3" charset="2"/>
              <a:buChar char=""/>
            </a:pPr>
            <a:r>
              <a:rPr lang="en-US" sz="1300" b="0" i="0" u="none" strike="noStrike" cap="none" dirty="0">
                <a:solidFill>
                  <a:schemeClr val="tx1">
                    <a:lumMod val="75000"/>
                    <a:lumOff val="25000"/>
                  </a:schemeClr>
                </a:solidFill>
                <a:sym typeface="Twentieth Century"/>
              </a:rPr>
              <a:t>Load the data by writing it into Postgres using the confirmed look-up tables</a:t>
            </a:r>
            <a:r>
              <a:rPr lang="en-US" sz="1300" dirty="0">
                <a:solidFill>
                  <a:schemeClr val="tx1">
                    <a:lumMod val="75000"/>
                    <a:lumOff val="25000"/>
                  </a:schemeClr>
                </a:solidFill>
                <a:sym typeface="Twentieth Century"/>
              </a:rPr>
              <a:t> to allow multiple users to access </a:t>
            </a:r>
            <a:endParaRPr lang="en-US" sz="1300" b="0" i="0" u="none" strike="noStrike" cap="none" dirty="0">
              <a:solidFill>
                <a:schemeClr val="tx1">
                  <a:lumMod val="75000"/>
                  <a:lumOff val="25000"/>
                </a:schemeClr>
              </a:solidFill>
              <a:sym typeface="Arial"/>
            </a:endParaRPr>
          </a:p>
          <a:p>
            <a:pPr>
              <a:lnSpc>
                <a:spcPct val="90000"/>
              </a:lnSpc>
              <a:spcBef>
                <a:spcPts val="1000"/>
              </a:spcBef>
              <a:buClr>
                <a:schemeClr val="accent1"/>
              </a:buClr>
              <a:buSzPct val="80000"/>
              <a:buFont typeface="Wingdings 3" charset="2"/>
              <a:buChar char=""/>
            </a:pPr>
            <a:endParaRPr lang="en-US" sz="1300" dirty="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endParaRPr lang="en-US" sz="13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300" dirty="0">
              <a:solidFill>
                <a:schemeClr val="tx1">
                  <a:lumMod val="75000"/>
                  <a:lumOff val="25000"/>
                </a:schemeClr>
              </a:solidFill>
            </a:endParaRPr>
          </a:p>
        </p:txBody>
      </p:sp>
      <p:pic>
        <p:nvPicPr>
          <p:cNvPr id="40" name="Picture 39" descr="101010 data lines to infinity">
            <a:extLst>
              <a:ext uri="{FF2B5EF4-FFF2-40B4-BE49-F238E27FC236}">
                <a16:creationId xmlns:a16="http://schemas.microsoft.com/office/drawing/2014/main" id="{F5E11C22-1106-6E9A-2DAE-A18B0521B393}"/>
              </a:ext>
            </a:extLst>
          </p:cNvPr>
          <p:cNvPicPr>
            <a:picLocks noChangeAspect="1"/>
          </p:cNvPicPr>
          <p:nvPr/>
        </p:nvPicPr>
        <p:blipFill rotWithShape="1">
          <a:blip r:embed="rId2"/>
          <a:srcRect l="26321" r="22743"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1525090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s and plots layered on a blue digital screen">
            <a:extLst>
              <a:ext uri="{FF2B5EF4-FFF2-40B4-BE49-F238E27FC236}">
                <a16:creationId xmlns:a16="http://schemas.microsoft.com/office/drawing/2014/main" id="{765FAEE1-268C-B3C7-CA26-694DF1369EC8}"/>
              </a:ext>
            </a:extLst>
          </p:cNvPr>
          <p:cNvPicPr>
            <a:picLocks noChangeAspect="1"/>
          </p:cNvPicPr>
          <p:nvPr/>
        </p:nvPicPr>
        <p:blipFill rotWithShape="1">
          <a:blip r:embed="rId2"/>
          <a:srcRect l="5049" r="8313"/>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25946B0-EEEA-EE34-AB61-F56F0E6122F1}"/>
              </a:ext>
            </a:extLst>
          </p:cNvPr>
          <p:cNvSpPr>
            <a:spLocks noGrp="1"/>
          </p:cNvSpPr>
          <p:nvPr>
            <p:ph type="title"/>
          </p:nvPr>
        </p:nvSpPr>
        <p:spPr>
          <a:xfrm>
            <a:off x="677333" y="609600"/>
            <a:ext cx="3851123" cy="1320800"/>
          </a:xfrm>
        </p:spPr>
        <p:txBody>
          <a:bodyPr>
            <a:normAutofit/>
          </a:bodyPr>
          <a:lstStyle/>
          <a:p>
            <a:r>
              <a:rPr lang="en-US" sz="2800" dirty="0"/>
              <a:t>PRELIMINARY ANALYSIS</a:t>
            </a:r>
            <a:endParaRPr lang="en-CA" sz="2800" dirty="0"/>
          </a:p>
        </p:txBody>
      </p:sp>
      <p:sp>
        <p:nvSpPr>
          <p:cNvPr id="20" name="Content Placeholder 19">
            <a:extLst>
              <a:ext uri="{FF2B5EF4-FFF2-40B4-BE49-F238E27FC236}">
                <a16:creationId xmlns:a16="http://schemas.microsoft.com/office/drawing/2014/main" id="{08791007-D319-02B7-214B-40648639B613}"/>
              </a:ext>
            </a:extLst>
          </p:cNvPr>
          <p:cNvSpPr>
            <a:spLocks noGrp="1"/>
          </p:cNvSpPr>
          <p:nvPr>
            <p:ph idx="1"/>
          </p:nvPr>
        </p:nvSpPr>
        <p:spPr/>
        <p:txBody>
          <a:bodyPr/>
          <a:lstStyle/>
          <a:p>
            <a:endParaRPr lang="en-CA" dirty="0"/>
          </a:p>
        </p:txBody>
      </p:sp>
      <p:pic>
        <p:nvPicPr>
          <p:cNvPr id="8" name="Picture 7" descr="A graph with a line going up&#10;&#10;Description automatically generated">
            <a:extLst>
              <a:ext uri="{FF2B5EF4-FFF2-40B4-BE49-F238E27FC236}">
                <a16:creationId xmlns:a16="http://schemas.microsoft.com/office/drawing/2014/main" id="{060FDD6D-93B9-E431-C26E-564CD076F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544" y="4366295"/>
            <a:ext cx="4763559" cy="2310288"/>
          </a:xfrm>
          <a:prstGeom prst="rect">
            <a:avLst/>
          </a:prstGeom>
        </p:spPr>
      </p:pic>
      <p:sp>
        <p:nvSpPr>
          <p:cNvPr id="12" name="TextBox 11">
            <a:extLst>
              <a:ext uri="{FF2B5EF4-FFF2-40B4-BE49-F238E27FC236}">
                <a16:creationId xmlns:a16="http://schemas.microsoft.com/office/drawing/2014/main" id="{B638706D-B4C8-B14C-D517-A38C63326BA4}"/>
              </a:ext>
            </a:extLst>
          </p:cNvPr>
          <p:cNvSpPr txBox="1"/>
          <p:nvPr/>
        </p:nvSpPr>
        <p:spPr>
          <a:xfrm>
            <a:off x="433649" y="1680171"/>
            <a:ext cx="4419743" cy="923330"/>
          </a:xfrm>
          <a:prstGeom prst="rect">
            <a:avLst/>
          </a:prstGeom>
          <a:noFill/>
        </p:spPr>
        <p:txBody>
          <a:bodyPr wrap="square">
            <a:spAutoFit/>
          </a:bodyPr>
          <a:lstStyle/>
          <a:p>
            <a:r>
              <a:rPr lang="en-US" sz="1800" dirty="0">
                <a:solidFill>
                  <a:srgbClr val="24292E"/>
                </a:solidFill>
                <a:highlight>
                  <a:srgbClr val="FFFFFF"/>
                </a:highlight>
                <a:latin typeface="Arial"/>
                <a:ea typeface="Arial"/>
                <a:cs typeface="Arial"/>
                <a:sym typeface="Arial"/>
              </a:rPr>
              <a:t>Looking at two zip code, 75001.0 and 75010.0, we found that housing prices have increased over the years</a:t>
            </a:r>
            <a:endParaRPr lang="en-CA" dirty="0"/>
          </a:p>
        </p:txBody>
      </p:sp>
      <p:sp>
        <p:nvSpPr>
          <p:cNvPr id="16" name="TextBox 15">
            <a:extLst>
              <a:ext uri="{FF2B5EF4-FFF2-40B4-BE49-F238E27FC236}">
                <a16:creationId xmlns:a16="http://schemas.microsoft.com/office/drawing/2014/main" id="{79E2EFCB-9B50-33D5-A15E-99D2794E90B0}"/>
              </a:ext>
            </a:extLst>
          </p:cNvPr>
          <p:cNvSpPr txBox="1"/>
          <p:nvPr/>
        </p:nvSpPr>
        <p:spPr>
          <a:xfrm>
            <a:off x="151316" y="3199548"/>
            <a:ext cx="4419743" cy="1339469"/>
          </a:xfrm>
          <a:prstGeom prst="rect">
            <a:avLst/>
          </a:prstGeom>
          <a:noFill/>
        </p:spPr>
        <p:txBody>
          <a:bodyPr wrap="square">
            <a:spAutoFit/>
          </a:bodyPr>
          <a:lstStyle/>
          <a:p>
            <a:pPr marL="127000" lvl="0" algn="l" rtl="0">
              <a:lnSpc>
                <a:spcPct val="115000"/>
              </a:lnSpc>
              <a:spcBef>
                <a:spcPts val="0"/>
              </a:spcBef>
              <a:spcAft>
                <a:spcPts val="0"/>
              </a:spcAft>
              <a:buClr>
                <a:srgbClr val="24292E"/>
              </a:buClr>
              <a:buSzPts val="1600"/>
            </a:pPr>
            <a:r>
              <a:rPr lang="en-US" sz="1800" b="1" dirty="0">
                <a:solidFill>
                  <a:srgbClr val="24292E"/>
                </a:solidFill>
                <a:highlight>
                  <a:srgbClr val="FFFFFF"/>
                </a:highlight>
                <a:latin typeface="Arial"/>
                <a:ea typeface="Arial"/>
                <a:cs typeface="Arial"/>
                <a:sym typeface="Arial"/>
              </a:rPr>
              <a:t>Preliminary Conclusion:</a:t>
            </a:r>
            <a:r>
              <a:rPr lang="en-US" sz="1800" dirty="0">
                <a:solidFill>
                  <a:srgbClr val="24292E"/>
                </a:solidFill>
                <a:highlight>
                  <a:srgbClr val="FFFFFF"/>
                </a:highlight>
                <a:latin typeface="Arial"/>
                <a:ea typeface="Arial"/>
                <a:cs typeface="Arial"/>
                <a:sym typeface="Arial"/>
              </a:rPr>
              <a:t> Given the data for these two Zip code, it is possible housing markets may keep increasing within the next few </a:t>
            </a:r>
            <a:r>
              <a:rPr lang="en-US" dirty="0">
                <a:solidFill>
                  <a:srgbClr val="24292E"/>
                </a:solidFill>
                <a:highlight>
                  <a:srgbClr val="FFFFFF"/>
                </a:highlight>
                <a:latin typeface="Arial"/>
                <a:ea typeface="Arial"/>
                <a:cs typeface="Arial"/>
                <a:sym typeface="Arial"/>
              </a:rPr>
              <a:t>years</a:t>
            </a:r>
            <a:r>
              <a:rPr lang="en-US" sz="1800" dirty="0">
                <a:solidFill>
                  <a:srgbClr val="24292E"/>
                </a:solidFill>
                <a:highlight>
                  <a:srgbClr val="FFFFFF"/>
                </a:highlight>
                <a:latin typeface="Arial"/>
                <a:ea typeface="Arial"/>
                <a:cs typeface="Arial"/>
                <a:sym typeface="Arial"/>
              </a:rPr>
              <a:t>.</a:t>
            </a:r>
          </a:p>
        </p:txBody>
      </p:sp>
    </p:spTree>
    <p:extLst>
      <p:ext uri="{BB962C8B-B14F-4D97-AF65-F5344CB8AC3E}">
        <p14:creationId xmlns:p14="http://schemas.microsoft.com/office/powerpoint/2010/main" val="378014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2E8CA26A-64AC-62F5-71B8-58328F4F9E71}"/>
              </a:ext>
            </a:extLst>
          </p:cNvPr>
          <p:cNvPicPr>
            <a:picLocks noChangeAspect="1"/>
          </p:cNvPicPr>
          <p:nvPr/>
        </p:nvPicPr>
        <p:blipFill rotWithShape="1">
          <a:blip r:embed="rId2"/>
          <a:srcRect r="2289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412F65A6-8F59-2525-2BF0-5549501509A4}"/>
              </a:ext>
            </a:extLst>
          </p:cNvPr>
          <p:cNvSpPr>
            <a:spLocks noGrp="1"/>
          </p:cNvSpPr>
          <p:nvPr>
            <p:ph type="title"/>
          </p:nvPr>
        </p:nvSpPr>
        <p:spPr>
          <a:xfrm>
            <a:off x="677333" y="609600"/>
            <a:ext cx="3851123" cy="1320800"/>
          </a:xfrm>
        </p:spPr>
        <p:txBody>
          <a:bodyPr>
            <a:normAutofit/>
          </a:bodyPr>
          <a:lstStyle/>
          <a:p>
            <a:r>
              <a:rPr lang="en-US" dirty="0"/>
              <a:t>DATA AND SOURCES</a:t>
            </a:r>
            <a:endParaRPr lang="en-CA" dirty="0"/>
          </a:p>
        </p:txBody>
      </p:sp>
      <p:sp>
        <p:nvSpPr>
          <p:cNvPr id="3" name="Content Placeholder 2">
            <a:extLst>
              <a:ext uri="{FF2B5EF4-FFF2-40B4-BE49-F238E27FC236}">
                <a16:creationId xmlns:a16="http://schemas.microsoft.com/office/drawing/2014/main" id="{5729E98B-9E91-F563-0FF4-B4D3BB7A213D}"/>
              </a:ext>
            </a:extLst>
          </p:cNvPr>
          <p:cNvSpPr>
            <a:spLocks noGrp="1"/>
          </p:cNvSpPr>
          <p:nvPr>
            <p:ph idx="1"/>
          </p:nvPr>
        </p:nvSpPr>
        <p:spPr>
          <a:xfrm>
            <a:off x="677334" y="2160589"/>
            <a:ext cx="3851122" cy="3880773"/>
          </a:xfrm>
        </p:spPr>
        <p:txBody>
          <a:bodyPr>
            <a:normAutofit/>
          </a:bodyPr>
          <a:lstStyle/>
          <a:p>
            <a:pPr marL="0" lvl="0" indent="0" algn="l" rtl="0">
              <a:lnSpc>
                <a:spcPct val="120000"/>
              </a:lnSpc>
              <a:spcBef>
                <a:spcPts val="0"/>
              </a:spcBef>
              <a:spcAft>
                <a:spcPts val="0"/>
              </a:spcAft>
              <a:buClr>
                <a:schemeClr val="dk1"/>
              </a:buClr>
              <a:buSzPts val="1300"/>
              <a:buNone/>
            </a:pPr>
            <a:r>
              <a:rPr lang="en-US" u="sng" dirty="0">
                <a:solidFill>
                  <a:schemeClr val="hlink"/>
                </a:solidFill>
                <a:hlinkClick r:id="rId3"/>
              </a:rPr>
              <a:t>Kaggle/Zillow</a:t>
            </a:r>
            <a:r>
              <a:rPr lang="en-US" dirty="0"/>
              <a:t> - Zillow US House Price Data </a:t>
            </a:r>
          </a:p>
          <a:p>
            <a:pPr marL="0" lvl="0" indent="0" algn="l" rtl="0">
              <a:lnSpc>
                <a:spcPct val="120000"/>
              </a:lnSpc>
              <a:spcBef>
                <a:spcPts val="2133"/>
              </a:spcBef>
              <a:spcAft>
                <a:spcPts val="0"/>
              </a:spcAft>
              <a:buClr>
                <a:schemeClr val="dk1"/>
              </a:buClr>
              <a:buSzPts val="1300"/>
              <a:buNone/>
            </a:pPr>
            <a:r>
              <a:rPr lang="en-US" u="sng" dirty="0">
                <a:solidFill>
                  <a:schemeClr val="hlink"/>
                </a:solidFill>
                <a:hlinkClick r:id="rId4"/>
              </a:rPr>
              <a:t>Census</a:t>
            </a:r>
            <a:r>
              <a:rPr lang="en-US" dirty="0"/>
              <a:t> - US City and Town Population Totals: 2015-2023</a:t>
            </a:r>
          </a:p>
          <a:p>
            <a:pPr marL="0" lvl="0" indent="0" algn="l" rtl="0">
              <a:lnSpc>
                <a:spcPct val="120000"/>
              </a:lnSpc>
              <a:spcBef>
                <a:spcPts val="2133"/>
              </a:spcBef>
              <a:spcAft>
                <a:spcPts val="0"/>
              </a:spcAft>
              <a:buClr>
                <a:schemeClr val="dk1"/>
              </a:buClr>
              <a:buSzPts val="1300"/>
              <a:buNone/>
            </a:pPr>
            <a:r>
              <a:rPr lang="en-US" u="sng" dirty="0">
                <a:solidFill>
                  <a:schemeClr val="hlink"/>
                </a:solidFill>
                <a:hlinkClick r:id="rId5"/>
              </a:rPr>
              <a:t>Kaggle/</a:t>
            </a:r>
            <a:r>
              <a:rPr lang="en-US" u="sng" dirty="0" err="1">
                <a:solidFill>
                  <a:schemeClr val="hlink"/>
                </a:solidFill>
                <a:hlinkClick r:id="rId5"/>
              </a:rPr>
              <a:t>MoveHub</a:t>
            </a:r>
            <a:r>
              <a:rPr lang="en-US" dirty="0"/>
              <a:t> - </a:t>
            </a:r>
            <a:r>
              <a:rPr lang="en-US" dirty="0" err="1"/>
              <a:t>MoveHub</a:t>
            </a:r>
            <a:r>
              <a:rPr lang="en-US" dirty="0"/>
              <a:t> City Rankings</a:t>
            </a:r>
          </a:p>
          <a:p>
            <a:endParaRPr lang="en-CA" dirty="0"/>
          </a:p>
        </p:txBody>
      </p:sp>
    </p:spTree>
    <p:extLst>
      <p:ext uri="{BB962C8B-B14F-4D97-AF65-F5344CB8AC3E}">
        <p14:creationId xmlns:p14="http://schemas.microsoft.com/office/powerpoint/2010/main" val="25965419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1442</TotalTime>
  <Words>1061</Words>
  <Application>Microsoft Office PowerPoint</Application>
  <PresentationFormat>Widescreen</PresentationFormat>
  <Paragraphs>109</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-apple-system</vt:lpstr>
      <vt:lpstr>Arial</vt:lpstr>
      <vt:lpstr>Courier New</vt:lpstr>
      <vt:lpstr>Helvetica Neue</vt:lpstr>
      <vt:lpstr>Söhne</vt:lpstr>
      <vt:lpstr>Trebuchet MS</vt:lpstr>
      <vt:lpstr>Wingdings 3</vt:lpstr>
      <vt:lpstr>Facet</vt:lpstr>
      <vt:lpstr>UNIVERSITY OF TORONTO DATA ANALYTICS BOOTCAMP</vt:lpstr>
      <vt:lpstr>EXECUTIVE SUMMARY</vt:lpstr>
      <vt:lpstr>Presentation  Sections: </vt:lpstr>
      <vt:lpstr>TEAM MEMBER &amp; ROLES</vt:lpstr>
      <vt:lpstr>TECHNOLOGY WE USED </vt:lpstr>
      <vt:lpstr>Analysis Questions</vt:lpstr>
      <vt:lpstr>DATA EXPLORATION _ ETL</vt:lpstr>
      <vt:lpstr>PRELIMINARY ANALYSIS</vt:lpstr>
      <vt:lpstr>DATA AND SOURCES</vt:lpstr>
      <vt:lpstr>DATABASE</vt:lpstr>
      <vt:lpstr>DATABASE PROCESS</vt:lpstr>
      <vt:lpstr>MACHINE LEARNING</vt:lpstr>
      <vt:lpstr>PRELIMINARY DATA PREPROCESSING</vt:lpstr>
      <vt:lpstr>PRELIMINARY FEATURE ENGINEERING &amp; SELECTION </vt:lpstr>
      <vt:lpstr>Features</vt:lpstr>
      <vt:lpstr>MODEL </vt:lpstr>
      <vt:lpstr>MODEL CHOICE</vt:lpstr>
      <vt:lpstr>LINEAR REGRESSION </vt:lpstr>
      <vt:lpstr>CONCLUSION FOR LINEAR REGRESSION</vt:lpstr>
      <vt:lpstr>DASHBOARDS</vt:lpstr>
      <vt:lpstr>DASHBOARD ELEMENTS</vt:lpstr>
      <vt:lpstr>INTERACTIVE DASHBOARD</vt:lpstr>
      <vt:lpstr>CONCLUSION</vt:lpstr>
      <vt:lpstr>Analysis Results</vt:lpstr>
      <vt:lpstr>Recommendation for Future Analysis </vt:lpstr>
      <vt:lpstr>Finally </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Gurpal Gill</dc:creator>
  <cp:lastModifiedBy>Clarajean Lugenge</cp:lastModifiedBy>
  <cp:revision>22</cp:revision>
  <dcterms:created xsi:type="dcterms:W3CDTF">2023-11-18T14:08:21Z</dcterms:created>
  <dcterms:modified xsi:type="dcterms:W3CDTF">2023-11-24T00:58:18Z</dcterms:modified>
</cp:coreProperties>
</file>